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Alexandria Bold" charset="1" panose="00000000000000000000"/>
      <p:regular r:id="rId14"/>
    </p:embeddedFont>
    <p:embeddedFont>
      <p:font typeface="Arimo" charset="1" panose="020B0604020202020204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https://gamma.app/?utm_source=made-with-gamma" TargetMode="External" Type="http://schemas.openxmlformats.org/officeDocument/2006/relationships/hyperlink"/><Relationship Id="rId4" Target="../media/image3.pn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https://gamma.app/?utm_source=made-with-gamma" TargetMode="External" Type="http://schemas.openxmlformats.org/officeDocument/2006/relationships/hyperlink"/><Relationship Id="rId4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7EEF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AFA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725073" y="0"/>
            <a:ext cx="9534228" cy="2957328"/>
            <a:chOff x="0" y="0"/>
            <a:chExt cx="12712303" cy="394310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712303" cy="3943104"/>
            </a:xfrm>
            <a:custGeom>
              <a:avLst/>
              <a:gdLst/>
              <a:ahLst/>
              <a:cxnLst/>
              <a:rect r="r" b="b" t="t" l="l"/>
              <a:pathLst>
                <a:path h="3943104" w="12712303">
                  <a:moveTo>
                    <a:pt x="0" y="0"/>
                  </a:moveTo>
                  <a:lnTo>
                    <a:pt x="12712303" y="0"/>
                  </a:lnTo>
                  <a:lnTo>
                    <a:pt x="12712303" y="3943104"/>
                  </a:lnTo>
                  <a:lnTo>
                    <a:pt x="0" y="39431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2712303" cy="398120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8635"/>
                </a:lnSpc>
              </a:pPr>
              <a:r>
                <a:rPr lang="en-US" sz="6862" b="true">
                  <a:solidFill>
                    <a:srgbClr val="1F1E1E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Introduction to Data Cleaning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805886" y="4829026"/>
            <a:ext cx="9534228" cy="1837034"/>
            <a:chOff x="0" y="0"/>
            <a:chExt cx="12712303" cy="244937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712303" cy="2449378"/>
            </a:xfrm>
            <a:custGeom>
              <a:avLst/>
              <a:gdLst/>
              <a:ahLst/>
              <a:cxnLst/>
              <a:rect r="r" b="b" t="t" l="l"/>
              <a:pathLst>
                <a:path h="2449378" w="12712303">
                  <a:moveTo>
                    <a:pt x="0" y="0"/>
                  </a:moveTo>
                  <a:lnTo>
                    <a:pt x="12712303" y="0"/>
                  </a:lnTo>
                  <a:lnTo>
                    <a:pt x="12712303" y="2449378"/>
                  </a:lnTo>
                  <a:lnTo>
                    <a:pt x="0" y="244937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33350"/>
              <a:ext cx="12712303" cy="258272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804"/>
                </a:lnSpc>
              </a:pPr>
              <a:r>
                <a:rPr lang="en-US" sz="3024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Data cleaning ensures datasets are error-free and consistent. It improves analysis accuracy and delivers trustworthy insights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805886" y="7372071"/>
            <a:ext cx="9534228" cy="1265806"/>
            <a:chOff x="0" y="0"/>
            <a:chExt cx="12712303" cy="168774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712303" cy="1687741"/>
            </a:xfrm>
            <a:custGeom>
              <a:avLst/>
              <a:gdLst/>
              <a:ahLst/>
              <a:cxnLst/>
              <a:rect r="r" b="b" t="t" l="l"/>
              <a:pathLst>
                <a:path h="1687741" w="12712303">
                  <a:moveTo>
                    <a:pt x="0" y="0"/>
                  </a:moveTo>
                  <a:lnTo>
                    <a:pt x="12712303" y="0"/>
                  </a:lnTo>
                  <a:lnTo>
                    <a:pt x="12712303" y="1687741"/>
                  </a:lnTo>
                  <a:lnTo>
                    <a:pt x="0" y="168774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33350"/>
              <a:ext cx="12712303" cy="182109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963"/>
                </a:lnSpc>
              </a:pPr>
              <a:r>
                <a:rPr lang="en-US" sz="3124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Identifying and fixing errors is essential before any data modeling or reporting.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7EEF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-101589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AFA"/>
            </a:solidFill>
          </p:spPr>
        </p:sp>
      </p:grpSp>
      <p:sp>
        <p:nvSpPr>
          <p:cNvPr name="Freeform 6" id="6" descr="preencoded.png">
            <a:hlinkClick r:id="rId3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43124" y="146276"/>
            <a:ext cx="9534228" cy="2472504"/>
            <a:chOff x="0" y="0"/>
            <a:chExt cx="12712303" cy="32966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712303" cy="3296672"/>
            </a:xfrm>
            <a:custGeom>
              <a:avLst/>
              <a:gdLst/>
              <a:ahLst/>
              <a:cxnLst/>
              <a:rect r="r" b="b" t="t" l="l"/>
              <a:pathLst>
                <a:path h="3296672" w="12712303">
                  <a:moveTo>
                    <a:pt x="0" y="0"/>
                  </a:moveTo>
                  <a:lnTo>
                    <a:pt x="12712303" y="0"/>
                  </a:lnTo>
                  <a:lnTo>
                    <a:pt x="12712303" y="3296672"/>
                  </a:lnTo>
                  <a:lnTo>
                    <a:pt x="0" y="32966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2712303" cy="333477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251"/>
                </a:lnSpc>
              </a:pPr>
              <a:r>
                <a:rPr lang="en-US" sz="5762" b="true">
                  <a:solidFill>
                    <a:srgbClr val="1F1E1E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General Data Cleaning Workflow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43124" y="3152180"/>
            <a:ext cx="618828" cy="618828"/>
            <a:chOff x="0" y="0"/>
            <a:chExt cx="825103" cy="82510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635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151638"/>
                  </a:moveTo>
                  <a:cubicBezTo>
                    <a:pt x="0" y="67945"/>
                    <a:pt x="67945" y="0"/>
                    <a:pt x="151638" y="0"/>
                  </a:cubicBezTo>
                  <a:lnTo>
                    <a:pt x="660781" y="0"/>
                  </a:lnTo>
                  <a:cubicBezTo>
                    <a:pt x="744601" y="0"/>
                    <a:pt x="812419" y="67945"/>
                    <a:pt x="812419" y="151638"/>
                  </a:cubicBezTo>
                  <a:lnTo>
                    <a:pt x="812419" y="660781"/>
                  </a:lnTo>
                  <a:cubicBezTo>
                    <a:pt x="812419" y="744601"/>
                    <a:pt x="744474" y="812419"/>
                    <a:pt x="660781" y="812419"/>
                  </a:cubicBezTo>
                  <a:lnTo>
                    <a:pt x="151638" y="812419"/>
                  </a:lnTo>
                  <a:cubicBezTo>
                    <a:pt x="67945" y="812419"/>
                    <a:pt x="0" y="744474"/>
                    <a:pt x="0" y="660781"/>
                  </a:cubicBezTo>
                  <a:close/>
                </a:path>
              </a:pathLst>
            </a:custGeom>
            <a:solidFill>
              <a:srgbClr val="D5DCF6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25119" cy="825119"/>
            </a:xfrm>
            <a:custGeom>
              <a:avLst/>
              <a:gdLst/>
              <a:ahLst/>
              <a:cxnLst/>
              <a:rect r="r" b="b" t="t" l="l"/>
              <a:pathLst>
                <a:path h="825119" w="825119">
                  <a:moveTo>
                    <a:pt x="0" y="157988"/>
                  </a:moveTo>
                  <a:cubicBezTo>
                    <a:pt x="0" y="70739"/>
                    <a:pt x="70739" y="0"/>
                    <a:pt x="157988" y="0"/>
                  </a:cubicBez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cubicBezTo>
                    <a:pt x="754380" y="0"/>
                    <a:pt x="825119" y="70739"/>
                    <a:pt x="825119" y="157988"/>
                  </a:cubicBezTo>
                  <a:lnTo>
                    <a:pt x="825119" y="667131"/>
                  </a:lnTo>
                  <a:lnTo>
                    <a:pt x="818769" y="667131"/>
                  </a:lnTo>
                  <a:lnTo>
                    <a:pt x="825119" y="667131"/>
                  </a:lnTo>
                  <a:cubicBezTo>
                    <a:pt x="825119" y="754380"/>
                    <a:pt x="754380" y="825119"/>
                    <a:pt x="667131" y="825119"/>
                  </a:cubicBezTo>
                  <a:lnTo>
                    <a:pt x="667131" y="818769"/>
                  </a:lnTo>
                  <a:lnTo>
                    <a:pt x="667131" y="825119"/>
                  </a:lnTo>
                  <a:lnTo>
                    <a:pt x="157988" y="825119"/>
                  </a:lnTo>
                  <a:lnTo>
                    <a:pt x="157988" y="818769"/>
                  </a:lnTo>
                  <a:lnTo>
                    <a:pt x="157988" y="825119"/>
                  </a:lnTo>
                  <a:cubicBezTo>
                    <a:pt x="70739" y="825119"/>
                    <a:pt x="0" y="754380"/>
                    <a:pt x="0" y="667131"/>
                  </a:cubicBezTo>
                  <a:lnTo>
                    <a:pt x="0" y="157988"/>
                  </a:lnTo>
                  <a:lnTo>
                    <a:pt x="6350" y="157988"/>
                  </a:lnTo>
                  <a:lnTo>
                    <a:pt x="0" y="157988"/>
                  </a:lnTo>
                  <a:moveTo>
                    <a:pt x="12700" y="157988"/>
                  </a:moveTo>
                  <a:lnTo>
                    <a:pt x="12700" y="667131"/>
                  </a:lnTo>
                  <a:lnTo>
                    <a:pt x="6350" y="667131"/>
                  </a:lnTo>
                  <a:lnTo>
                    <a:pt x="12700" y="667131"/>
                  </a:lnTo>
                  <a:cubicBezTo>
                    <a:pt x="12700" y="747395"/>
                    <a:pt x="77724" y="812419"/>
                    <a:pt x="157988" y="812419"/>
                  </a:cubicBezTo>
                  <a:lnTo>
                    <a:pt x="667131" y="812419"/>
                  </a:lnTo>
                  <a:cubicBezTo>
                    <a:pt x="747395" y="812419"/>
                    <a:pt x="812419" y="747395"/>
                    <a:pt x="812419" y="667131"/>
                  </a:cubicBezTo>
                  <a:lnTo>
                    <a:pt x="812419" y="157988"/>
                  </a:lnTo>
                  <a:lnTo>
                    <a:pt x="818769" y="157988"/>
                  </a:lnTo>
                  <a:lnTo>
                    <a:pt x="812419" y="157988"/>
                  </a:lnTo>
                  <a:cubicBezTo>
                    <a:pt x="812419" y="77724"/>
                    <a:pt x="747395" y="12700"/>
                    <a:pt x="667131" y="12700"/>
                  </a:cubicBezTo>
                  <a:lnTo>
                    <a:pt x="157988" y="12700"/>
                  </a:lnTo>
                  <a:lnTo>
                    <a:pt x="157988" y="6350"/>
                  </a:lnTo>
                  <a:lnTo>
                    <a:pt x="157988" y="12700"/>
                  </a:lnTo>
                  <a:cubicBezTo>
                    <a:pt x="77724" y="12700"/>
                    <a:pt x="12700" y="77724"/>
                    <a:pt x="12700" y="157988"/>
                  </a:cubicBezTo>
                  <a:close/>
                </a:path>
              </a:pathLst>
            </a:custGeom>
            <a:solidFill>
              <a:srgbClr val="BBC2DC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038746" y="3074855"/>
            <a:ext cx="523205" cy="653959"/>
            <a:chOff x="0" y="0"/>
            <a:chExt cx="570112" cy="71258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70112" cy="712588"/>
            </a:xfrm>
            <a:custGeom>
              <a:avLst/>
              <a:gdLst/>
              <a:ahLst/>
              <a:cxnLst/>
              <a:rect r="r" b="b" t="t" l="l"/>
              <a:pathLst>
                <a:path h="712588" w="570112">
                  <a:moveTo>
                    <a:pt x="0" y="0"/>
                  </a:moveTo>
                  <a:lnTo>
                    <a:pt x="570112" y="0"/>
                  </a:lnTo>
                  <a:lnTo>
                    <a:pt x="570112" y="712588"/>
                  </a:lnTo>
                  <a:lnTo>
                    <a:pt x="0" y="7125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66675"/>
              <a:ext cx="570112" cy="6459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 b="true">
                  <a:solidFill>
                    <a:srgbClr val="3B3535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1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827907" y="3061382"/>
            <a:ext cx="3563391" cy="800424"/>
            <a:chOff x="0" y="0"/>
            <a:chExt cx="4751188" cy="106723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751188" cy="1067232"/>
            </a:xfrm>
            <a:custGeom>
              <a:avLst/>
              <a:gdLst/>
              <a:ahLst/>
              <a:cxnLst/>
              <a:rect r="r" b="b" t="t" l="l"/>
              <a:pathLst>
                <a:path h="1067232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1067232"/>
                  </a:lnTo>
                  <a:lnTo>
                    <a:pt x="0" y="10672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9050"/>
              <a:ext cx="4751188" cy="10862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4"/>
                </a:lnSpc>
              </a:pPr>
              <a:r>
                <a:rPr lang="en-US" sz="2949" b="true">
                  <a:solidFill>
                    <a:srgbClr val="3B3535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Understand Data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827907" y="3662139"/>
            <a:ext cx="8654206" cy="473054"/>
            <a:chOff x="0" y="0"/>
            <a:chExt cx="11538942" cy="63073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1538941" cy="630738"/>
            </a:xfrm>
            <a:custGeom>
              <a:avLst/>
              <a:gdLst/>
              <a:ahLst/>
              <a:cxnLst/>
              <a:rect r="r" b="b" t="t" l="l"/>
              <a:pathLst>
                <a:path h="630738" w="11538941">
                  <a:moveTo>
                    <a:pt x="0" y="0"/>
                  </a:moveTo>
                  <a:lnTo>
                    <a:pt x="11538941" y="0"/>
                  </a:lnTo>
                  <a:lnTo>
                    <a:pt x="11538941" y="630738"/>
                  </a:lnTo>
                  <a:lnTo>
                    <a:pt x="0" y="6307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95250"/>
              <a:ext cx="11538942" cy="7259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692"/>
                </a:lnSpc>
              </a:pPr>
              <a:r>
                <a:rPr lang="en-US" sz="2325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Profile tables, columns, types, and relationships.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43124" y="4827835"/>
            <a:ext cx="618828" cy="618828"/>
            <a:chOff x="0" y="0"/>
            <a:chExt cx="825103" cy="82510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6350" y="635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151638"/>
                  </a:moveTo>
                  <a:cubicBezTo>
                    <a:pt x="0" y="67945"/>
                    <a:pt x="67945" y="0"/>
                    <a:pt x="151638" y="0"/>
                  </a:cubicBezTo>
                  <a:lnTo>
                    <a:pt x="660781" y="0"/>
                  </a:lnTo>
                  <a:cubicBezTo>
                    <a:pt x="744601" y="0"/>
                    <a:pt x="812419" y="67945"/>
                    <a:pt x="812419" y="151638"/>
                  </a:cubicBezTo>
                  <a:lnTo>
                    <a:pt x="812419" y="660781"/>
                  </a:lnTo>
                  <a:cubicBezTo>
                    <a:pt x="812419" y="744601"/>
                    <a:pt x="744474" y="812419"/>
                    <a:pt x="660781" y="812419"/>
                  </a:cubicBezTo>
                  <a:lnTo>
                    <a:pt x="151638" y="812419"/>
                  </a:lnTo>
                  <a:cubicBezTo>
                    <a:pt x="67945" y="812419"/>
                    <a:pt x="0" y="744474"/>
                    <a:pt x="0" y="660781"/>
                  </a:cubicBezTo>
                  <a:close/>
                </a:path>
              </a:pathLst>
            </a:custGeom>
            <a:solidFill>
              <a:srgbClr val="D5DCF6"/>
            </a:solid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25119" cy="825119"/>
            </a:xfrm>
            <a:custGeom>
              <a:avLst/>
              <a:gdLst/>
              <a:ahLst/>
              <a:cxnLst/>
              <a:rect r="r" b="b" t="t" l="l"/>
              <a:pathLst>
                <a:path h="825119" w="825119">
                  <a:moveTo>
                    <a:pt x="0" y="157988"/>
                  </a:moveTo>
                  <a:cubicBezTo>
                    <a:pt x="0" y="70739"/>
                    <a:pt x="70739" y="0"/>
                    <a:pt x="157988" y="0"/>
                  </a:cubicBez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cubicBezTo>
                    <a:pt x="754380" y="0"/>
                    <a:pt x="825119" y="70739"/>
                    <a:pt x="825119" y="157988"/>
                  </a:cubicBezTo>
                  <a:lnTo>
                    <a:pt x="825119" y="667131"/>
                  </a:lnTo>
                  <a:lnTo>
                    <a:pt x="818769" y="667131"/>
                  </a:lnTo>
                  <a:lnTo>
                    <a:pt x="825119" y="667131"/>
                  </a:lnTo>
                  <a:cubicBezTo>
                    <a:pt x="825119" y="754380"/>
                    <a:pt x="754380" y="825119"/>
                    <a:pt x="667131" y="825119"/>
                  </a:cubicBezTo>
                  <a:lnTo>
                    <a:pt x="667131" y="818769"/>
                  </a:lnTo>
                  <a:lnTo>
                    <a:pt x="667131" y="825119"/>
                  </a:lnTo>
                  <a:lnTo>
                    <a:pt x="157988" y="825119"/>
                  </a:lnTo>
                  <a:lnTo>
                    <a:pt x="157988" y="818769"/>
                  </a:lnTo>
                  <a:lnTo>
                    <a:pt x="157988" y="825119"/>
                  </a:lnTo>
                  <a:cubicBezTo>
                    <a:pt x="70739" y="825119"/>
                    <a:pt x="0" y="754380"/>
                    <a:pt x="0" y="667131"/>
                  </a:cubicBezTo>
                  <a:lnTo>
                    <a:pt x="0" y="157988"/>
                  </a:lnTo>
                  <a:lnTo>
                    <a:pt x="6350" y="157988"/>
                  </a:lnTo>
                  <a:lnTo>
                    <a:pt x="0" y="157988"/>
                  </a:lnTo>
                  <a:moveTo>
                    <a:pt x="12700" y="157988"/>
                  </a:moveTo>
                  <a:lnTo>
                    <a:pt x="12700" y="667131"/>
                  </a:lnTo>
                  <a:lnTo>
                    <a:pt x="6350" y="667131"/>
                  </a:lnTo>
                  <a:lnTo>
                    <a:pt x="12700" y="667131"/>
                  </a:lnTo>
                  <a:cubicBezTo>
                    <a:pt x="12700" y="747395"/>
                    <a:pt x="77724" y="812419"/>
                    <a:pt x="157988" y="812419"/>
                  </a:cubicBezTo>
                  <a:lnTo>
                    <a:pt x="667131" y="812419"/>
                  </a:lnTo>
                  <a:cubicBezTo>
                    <a:pt x="747395" y="812419"/>
                    <a:pt x="812419" y="747395"/>
                    <a:pt x="812419" y="667131"/>
                  </a:cubicBezTo>
                  <a:lnTo>
                    <a:pt x="812419" y="157988"/>
                  </a:lnTo>
                  <a:lnTo>
                    <a:pt x="818769" y="157988"/>
                  </a:lnTo>
                  <a:lnTo>
                    <a:pt x="812419" y="157988"/>
                  </a:lnTo>
                  <a:cubicBezTo>
                    <a:pt x="812419" y="77724"/>
                    <a:pt x="747395" y="12700"/>
                    <a:pt x="667131" y="12700"/>
                  </a:cubicBezTo>
                  <a:lnTo>
                    <a:pt x="157988" y="12700"/>
                  </a:lnTo>
                  <a:lnTo>
                    <a:pt x="157988" y="6350"/>
                  </a:lnTo>
                  <a:lnTo>
                    <a:pt x="157988" y="12700"/>
                  </a:lnTo>
                  <a:cubicBezTo>
                    <a:pt x="77724" y="12700"/>
                    <a:pt x="12700" y="77724"/>
                    <a:pt x="12700" y="157988"/>
                  </a:cubicBezTo>
                  <a:close/>
                </a:path>
              </a:pathLst>
            </a:custGeom>
            <a:solidFill>
              <a:srgbClr val="BBC2DC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943124" y="4714932"/>
            <a:ext cx="523205" cy="653959"/>
            <a:chOff x="0" y="0"/>
            <a:chExt cx="570112" cy="712588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570112" cy="712588"/>
            </a:xfrm>
            <a:custGeom>
              <a:avLst/>
              <a:gdLst/>
              <a:ahLst/>
              <a:cxnLst/>
              <a:rect r="r" b="b" t="t" l="l"/>
              <a:pathLst>
                <a:path h="712588" w="570112">
                  <a:moveTo>
                    <a:pt x="0" y="0"/>
                  </a:moveTo>
                  <a:lnTo>
                    <a:pt x="570112" y="0"/>
                  </a:lnTo>
                  <a:lnTo>
                    <a:pt x="570112" y="712588"/>
                  </a:lnTo>
                  <a:lnTo>
                    <a:pt x="0" y="7125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66675"/>
              <a:ext cx="570112" cy="6459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 b="true">
                  <a:solidFill>
                    <a:srgbClr val="3B3535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2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827907" y="4714932"/>
            <a:ext cx="3563391" cy="800424"/>
            <a:chOff x="0" y="0"/>
            <a:chExt cx="4751188" cy="1067232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4751188" cy="1067232"/>
            </a:xfrm>
            <a:custGeom>
              <a:avLst/>
              <a:gdLst/>
              <a:ahLst/>
              <a:cxnLst/>
              <a:rect r="r" b="b" t="t" l="l"/>
              <a:pathLst>
                <a:path h="1067232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1067232"/>
                  </a:lnTo>
                  <a:lnTo>
                    <a:pt x="0" y="10672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19050"/>
              <a:ext cx="4751188" cy="10862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4"/>
                </a:lnSpc>
              </a:pPr>
              <a:r>
                <a:rPr lang="en-US" sz="2949" b="true">
                  <a:solidFill>
                    <a:srgbClr val="3B3535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Identify Issues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827907" y="5397438"/>
            <a:ext cx="8654206" cy="473054"/>
            <a:chOff x="0" y="0"/>
            <a:chExt cx="11538942" cy="630738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1538941" cy="630738"/>
            </a:xfrm>
            <a:custGeom>
              <a:avLst/>
              <a:gdLst/>
              <a:ahLst/>
              <a:cxnLst/>
              <a:rect r="r" b="b" t="t" l="l"/>
              <a:pathLst>
                <a:path h="630738" w="11538941">
                  <a:moveTo>
                    <a:pt x="0" y="0"/>
                  </a:moveTo>
                  <a:lnTo>
                    <a:pt x="11538941" y="0"/>
                  </a:lnTo>
                  <a:lnTo>
                    <a:pt x="11538941" y="630738"/>
                  </a:lnTo>
                  <a:lnTo>
                    <a:pt x="0" y="6307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95250"/>
              <a:ext cx="11538942" cy="7259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692"/>
                </a:lnSpc>
              </a:pPr>
              <a:r>
                <a:rPr lang="en-US" sz="2325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Detect missing values, duplicates, inconsistencies.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943124" y="6503491"/>
            <a:ext cx="618828" cy="618828"/>
            <a:chOff x="0" y="0"/>
            <a:chExt cx="825103" cy="825103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6350" y="635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151638"/>
                  </a:moveTo>
                  <a:cubicBezTo>
                    <a:pt x="0" y="67945"/>
                    <a:pt x="67945" y="0"/>
                    <a:pt x="151638" y="0"/>
                  </a:cubicBezTo>
                  <a:lnTo>
                    <a:pt x="660781" y="0"/>
                  </a:lnTo>
                  <a:cubicBezTo>
                    <a:pt x="744601" y="0"/>
                    <a:pt x="812419" y="67945"/>
                    <a:pt x="812419" y="151638"/>
                  </a:cubicBezTo>
                  <a:lnTo>
                    <a:pt x="812419" y="660781"/>
                  </a:lnTo>
                  <a:cubicBezTo>
                    <a:pt x="812419" y="744601"/>
                    <a:pt x="744474" y="812419"/>
                    <a:pt x="660781" y="812419"/>
                  </a:cubicBezTo>
                  <a:lnTo>
                    <a:pt x="151638" y="812419"/>
                  </a:lnTo>
                  <a:cubicBezTo>
                    <a:pt x="67945" y="812419"/>
                    <a:pt x="0" y="744474"/>
                    <a:pt x="0" y="660781"/>
                  </a:cubicBezTo>
                  <a:close/>
                </a:path>
              </a:pathLst>
            </a:custGeom>
            <a:solidFill>
              <a:srgbClr val="D5DCF6"/>
            </a:solidFill>
          </p:spPr>
        </p:sp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25119" cy="825119"/>
            </a:xfrm>
            <a:custGeom>
              <a:avLst/>
              <a:gdLst/>
              <a:ahLst/>
              <a:cxnLst/>
              <a:rect r="r" b="b" t="t" l="l"/>
              <a:pathLst>
                <a:path h="825119" w="825119">
                  <a:moveTo>
                    <a:pt x="0" y="157988"/>
                  </a:moveTo>
                  <a:cubicBezTo>
                    <a:pt x="0" y="70739"/>
                    <a:pt x="70739" y="0"/>
                    <a:pt x="157988" y="0"/>
                  </a:cubicBez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cubicBezTo>
                    <a:pt x="754380" y="0"/>
                    <a:pt x="825119" y="70739"/>
                    <a:pt x="825119" y="157988"/>
                  </a:cubicBezTo>
                  <a:lnTo>
                    <a:pt x="825119" y="667131"/>
                  </a:lnTo>
                  <a:lnTo>
                    <a:pt x="818769" y="667131"/>
                  </a:lnTo>
                  <a:lnTo>
                    <a:pt x="825119" y="667131"/>
                  </a:lnTo>
                  <a:cubicBezTo>
                    <a:pt x="825119" y="754380"/>
                    <a:pt x="754380" y="825119"/>
                    <a:pt x="667131" y="825119"/>
                  </a:cubicBezTo>
                  <a:lnTo>
                    <a:pt x="667131" y="818769"/>
                  </a:lnTo>
                  <a:lnTo>
                    <a:pt x="667131" y="825119"/>
                  </a:lnTo>
                  <a:lnTo>
                    <a:pt x="157988" y="825119"/>
                  </a:lnTo>
                  <a:lnTo>
                    <a:pt x="157988" y="818769"/>
                  </a:lnTo>
                  <a:lnTo>
                    <a:pt x="157988" y="825119"/>
                  </a:lnTo>
                  <a:cubicBezTo>
                    <a:pt x="70739" y="825119"/>
                    <a:pt x="0" y="754380"/>
                    <a:pt x="0" y="667131"/>
                  </a:cubicBezTo>
                  <a:lnTo>
                    <a:pt x="0" y="157988"/>
                  </a:lnTo>
                  <a:lnTo>
                    <a:pt x="6350" y="157988"/>
                  </a:lnTo>
                  <a:lnTo>
                    <a:pt x="0" y="157988"/>
                  </a:lnTo>
                  <a:moveTo>
                    <a:pt x="12700" y="157988"/>
                  </a:moveTo>
                  <a:lnTo>
                    <a:pt x="12700" y="667131"/>
                  </a:lnTo>
                  <a:lnTo>
                    <a:pt x="6350" y="667131"/>
                  </a:lnTo>
                  <a:lnTo>
                    <a:pt x="12700" y="667131"/>
                  </a:lnTo>
                  <a:cubicBezTo>
                    <a:pt x="12700" y="747395"/>
                    <a:pt x="77724" y="812419"/>
                    <a:pt x="157988" y="812419"/>
                  </a:cubicBezTo>
                  <a:lnTo>
                    <a:pt x="667131" y="812419"/>
                  </a:lnTo>
                  <a:cubicBezTo>
                    <a:pt x="747395" y="812419"/>
                    <a:pt x="812419" y="747395"/>
                    <a:pt x="812419" y="667131"/>
                  </a:cubicBezTo>
                  <a:lnTo>
                    <a:pt x="812419" y="157988"/>
                  </a:lnTo>
                  <a:lnTo>
                    <a:pt x="818769" y="157988"/>
                  </a:lnTo>
                  <a:lnTo>
                    <a:pt x="812419" y="157988"/>
                  </a:lnTo>
                  <a:cubicBezTo>
                    <a:pt x="812419" y="77724"/>
                    <a:pt x="747395" y="12700"/>
                    <a:pt x="667131" y="12700"/>
                  </a:cubicBezTo>
                  <a:lnTo>
                    <a:pt x="157988" y="12700"/>
                  </a:lnTo>
                  <a:lnTo>
                    <a:pt x="157988" y="6350"/>
                  </a:lnTo>
                  <a:lnTo>
                    <a:pt x="157988" y="12700"/>
                  </a:lnTo>
                  <a:cubicBezTo>
                    <a:pt x="77724" y="12700"/>
                    <a:pt x="12700" y="77724"/>
                    <a:pt x="12700" y="157988"/>
                  </a:cubicBezTo>
                  <a:close/>
                </a:path>
              </a:pathLst>
            </a:custGeom>
            <a:solidFill>
              <a:srgbClr val="BBC2DC"/>
            </a:solidFill>
          </p:spPr>
        </p:sp>
      </p:grpSp>
      <p:grpSp>
        <p:nvGrpSpPr>
          <p:cNvPr name="Group 38" id="38"/>
          <p:cNvGrpSpPr/>
          <p:nvPr/>
        </p:nvGrpSpPr>
        <p:grpSpPr>
          <a:xfrm rot="0">
            <a:off x="1038746" y="6426166"/>
            <a:ext cx="523205" cy="653959"/>
            <a:chOff x="0" y="0"/>
            <a:chExt cx="570112" cy="712588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570112" cy="712588"/>
            </a:xfrm>
            <a:custGeom>
              <a:avLst/>
              <a:gdLst/>
              <a:ahLst/>
              <a:cxnLst/>
              <a:rect r="r" b="b" t="t" l="l"/>
              <a:pathLst>
                <a:path h="712588" w="570112">
                  <a:moveTo>
                    <a:pt x="0" y="0"/>
                  </a:moveTo>
                  <a:lnTo>
                    <a:pt x="570112" y="0"/>
                  </a:lnTo>
                  <a:lnTo>
                    <a:pt x="570112" y="712588"/>
                  </a:lnTo>
                  <a:lnTo>
                    <a:pt x="0" y="7125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66675"/>
              <a:ext cx="570112" cy="6459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 b="true">
                  <a:solidFill>
                    <a:srgbClr val="3B3535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3</a:t>
              </a: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1827907" y="6601271"/>
            <a:ext cx="3563391" cy="800424"/>
            <a:chOff x="0" y="0"/>
            <a:chExt cx="4751188" cy="1067232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4751188" cy="1067232"/>
            </a:xfrm>
            <a:custGeom>
              <a:avLst/>
              <a:gdLst/>
              <a:ahLst/>
              <a:cxnLst/>
              <a:rect r="r" b="b" t="t" l="l"/>
              <a:pathLst>
                <a:path h="1067232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1067232"/>
                  </a:lnTo>
                  <a:lnTo>
                    <a:pt x="0" y="10672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0" y="-19050"/>
              <a:ext cx="4751188" cy="10862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4"/>
                </a:lnSpc>
              </a:pPr>
              <a:r>
                <a:rPr lang="en-US" sz="2949" b="true">
                  <a:solidFill>
                    <a:srgbClr val="3B3535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Define Strategy</a:t>
              </a:r>
            </a:p>
          </p:txBody>
        </p:sp>
      </p:grpSp>
      <p:grpSp>
        <p:nvGrpSpPr>
          <p:cNvPr name="Group 44" id="44"/>
          <p:cNvGrpSpPr/>
          <p:nvPr/>
        </p:nvGrpSpPr>
        <p:grpSpPr>
          <a:xfrm rot="0">
            <a:off x="1827907" y="7208936"/>
            <a:ext cx="8654206" cy="473054"/>
            <a:chOff x="0" y="0"/>
            <a:chExt cx="11538942" cy="630738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11538941" cy="630738"/>
            </a:xfrm>
            <a:custGeom>
              <a:avLst/>
              <a:gdLst/>
              <a:ahLst/>
              <a:cxnLst/>
              <a:rect r="r" b="b" t="t" l="l"/>
              <a:pathLst>
                <a:path h="630738" w="11538941">
                  <a:moveTo>
                    <a:pt x="0" y="0"/>
                  </a:moveTo>
                  <a:lnTo>
                    <a:pt x="11538941" y="0"/>
                  </a:lnTo>
                  <a:lnTo>
                    <a:pt x="11538941" y="630738"/>
                  </a:lnTo>
                  <a:lnTo>
                    <a:pt x="0" y="6307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6" id="46"/>
            <p:cNvSpPr txBox="true"/>
            <p:nvPr/>
          </p:nvSpPr>
          <p:spPr>
            <a:xfrm>
              <a:off x="0" y="-95250"/>
              <a:ext cx="11538942" cy="7259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692"/>
                </a:lnSpc>
              </a:pPr>
              <a:r>
                <a:rPr lang="en-US" sz="2325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Plan how to handle each problem.</a:t>
              </a:r>
            </a:p>
          </p:txBody>
        </p:sp>
      </p:grpSp>
      <p:grpSp>
        <p:nvGrpSpPr>
          <p:cNvPr name="Group 47" id="47"/>
          <p:cNvGrpSpPr/>
          <p:nvPr/>
        </p:nvGrpSpPr>
        <p:grpSpPr>
          <a:xfrm rot="0">
            <a:off x="943124" y="8179148"/>
            <a:ext cx="618828" cy="618828"/>
            <a:chOff x="0" y="0"/>
            <a:chExt cx="825103" cy="825103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6350" y="635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151638"/>
                  </a:moveTo>
                  <a:cubicBezTo>
                    <a:pt x="0" y="67945"/>
                    <a:pt x="67945" y="0"/>
                    <a:pt x="151638" y="0"/>
                  </a:cubicBezTo>
                  <a:lnTo>
                    <a:pt x="660781" y="0"/>
                  </a:lnTo>
                  <a:cubicBezTo>
                    <a:pt x="744601" y="0"/>
                    <a:pt x="812419" y="67945"/>
                    <a:pt x="812419" y="151638"/>
                  </a:cubicBezTo>
                  <a:lnTo>
                    <a:pt x="812419" y="660781"/>
                  </a:lnTo>
                  <a:cubicBezTo>
                    <a:pt x="812419" y="744601"/>
                    <a:pt x="744474" y="812419"/>
                    <a:pt x="660781" y="812419"/>
                  </a:cubicBezTo>
                  <a:lnTo>
                    <a:pt x="151638" y="812419"/>
                  </a:lnTo>
                  <a:cubicBezTo>
                    <a:pt x="67945" y="812419"/>
                    <a:pt x="0" y="744474"/>
                    <a:pt x="0" y="660781"/>
                  </a:cubicBezTo>
                  <a:close/>
                </a:path>
              </a:pathLst>
            </a:custGeom>
            <a:solidFill>
              <a:srgbClr val="D5DCF6"/>
            </a:solidFill>
          </p:spPr>
        </p:sp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825119" cy="825119"/>
            </a:xfrm>
            <a:custGeom>
              <a:avLst/>
              <a:gdLst/>
              <a:ahLst/>
              <a:cxnLst/>
              <a:rect r="r" b="b" t="t" l="l"/>
              <a:pathLst>
                <a:path h="825119" w="825119">
                  <a:moveTo>
                    <a:pt x="0" y="157988"/>
                  </a:moveTo>
                  <a:cubicBezTo>
                    <a:pt x="0" y="70739"/>
                    <a:pt x="70739" y="0"/>
                    <a:pt x="157988" y="0"/>
                  </a:cubicBez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cubicBezTo>
                    <a:pt x="754380" y="0"/>
                    <a:pt x="825119" y="70739"/>
                    <a:pt x="825119" y="157988"/>
                  </a:cubicBezTo>
                  <a:lnTo>
                    <a:pt x="825119" y="667131"/>
                  </a:lnTo>
                  <a:lnTo>
                    <a:pt x="818769" y="667131"/>
                  </a:lnTo>
                  <a:lnTo>
                    <a:pt x="825119" y="667131"/>
                  </a:lnTo>
                  <a:cubicBezTo>
                    <a:pt x="825119" y="754380"/>
                    <a:pt x="754380" y="825119"/>
                    <a:pt x="667131" y="825119"/>
                  </a:cubicBezTo>
                  <a:lnTo>
                    <a:pt x="667131" y="818769"/>
                  </a:lnTo>
                  <a:lnTo>
                    <a:pt x="667131" y="825119"/>
                  </a:lnTo>
                  <a:lnTo>
                    <a:pt x="157988" y="825119"/>
                  </a:lnTo>
                  <a:lnTo>
                    <a:pt x="157988" y="818769"/>
                  </a:lnTo>
                  <a:lnTo>
                    <a:pt x="157988" y="825119"/>
                  </a:lnTo>
                  <a:cubicBezTo>
                    <a:pt x="70739" y="825119"/>
                    <a:pt x="0" y="754380"/>
                    <a:pt x="0" y="667131"/>
                  </a:cubicBezTo>
                  <a:lnTo>
                    <a:pt x="0" y="157988"/>
                  </a:lnTo>
                  <a:lnTo>
                    <a:pt x="6350" y="157988"/>
                  </a:lnTo>
                  <a:lnTo>
                    <a:pt x="0" y="157988"/>
                  </a:lnTo>
                  <a:moveTo>
                    <a:pt x="12700" y="157988"/>
                  </a:moveTo>
                  <a:lnTo>
                    <a:pt x="12700" y="667131"/>
                  </a:lnTo>
                  <a:lnTo>
                    <a:pt x="6350" y="667131"/>
                  </a:lnTo>
                  <a:lnTo>
                    <a:pt x="12700" y="667131"/>
                  </a:lnTo>
                  <a:cubicBezTo>
                    <a:pt x="12700" y="747395"/>
                    <a:pt x="77724" y="812419"/>
                    <a:pt x="157988" y="812419"/>
                  </a:cubicBezTo>
                  <a:lnTo>
                    <a:pt x="667131" y="812419"/>
                  </a:lnTo>
                  <a:cubicBezTo>
                    <a:pt x="747395" y="812419"/>
                    <a:pt x="812419" y="747395"/>
                    <a:pt x="812419" y="667131"/>
                  </a:cubicBezTo>
                  <a:lnTo>
                    <a:pt x="812419" y="157988"/>
                  </a:lnTo>
                  <a:lnTo>
                    <a:pt x="818769" y="157988"/>
                  </a:lnTo>
                  <a:lnTo>
                    <a:pt x="812419" y="157988"/>
                  </a:lnTo>
                  <a:cubicBezTo>
                    <a:pt x="812419" y="77724"/>
                    <a:pt x="747395" y="12700"/>
                    <a:pt x="667131" y="12700"/>
                  </a:cubicBezTo>
                  <a:lnTo>
                    <a:pt x="157988" y="12700"/>
                  </a:lnTo>
                  <a:lnTo>
                    <a:pt x="157988" y="6350"/>
                  </a:lnTo>
                  <a:lnTo>
                    <a:pt x="157988" y="12700"/>
                  </a:lnTo>
                  <a:cubicBezTo>
                    <a:pt x="77724" y="12700"/>
                    <a:pt x="12700" y="77724"/>
                    <a:pt x="12700" y="157988"/>
                  </a:cubicBezTo>
                  <a:close/>
                </a:path>
              </a:pathLst>
            </a:custGeom>
            <a:solidFill>
              <a:srgbClr val="BBC2DC"/>
            </a:solidFill>
          </p:spPr>
        </p:sp>
      </p:grpSp>
      <p:grpSp>
        <p:nvGrpSpPr>
          <p:cNvPr name="Group 50" id="50"/>
          <p:cNvGrpSpPr/>
          <p:nvPr/>
        </p:nvGrpSpPr>
        <p:grpSpPr>
          <a:xfrm rot="0">
            <a:off x="1038746" y="8101822"/>
            <a:ext cx="523205" cy="653959"/>
            <a:chOff x="0" y="0"/>
            <a:chExt cx="570112" cy="712588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0" y="0"/>
              <a:ext cx="570112" cy="712588"/>
            </a:xfrm>
            <a:custGeom>
              <a:avLst/>
              <a:gdLst/>
              <a:ahLst/>
              <a:cxnLst/>
              <a:rect r="r" b="b" t="t" l="l"/>
              <a:pathLst>
                <a:path h="712588" w="570112">
                  <a:moveTo>
                    <a:pt x="0" y="0"/>
                  </a:moveTo>
                  <a:lnTo>
                    <a:pt x="570112" y="0"/>
                  </a:lnTo>
                  <a:lnTo>
                    <a:pt x="570112" y="712588"/>
                  </a:lnTo>
                  <a:lnTo>
                    <a:pt x="0" y="7125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2" id="52"/>
            <p:cNvSpPr txBox="true"/>
            <p:nvPr/>
          </p:nvSpPr>
          <p:spPr>
            <a:xfrm>
              <a:off x="0" y="66675"/>
              <a:ext cx="570112" cy="6459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 b="true">
                  <a:solidFill>
                    <a:srgbClr val="3B3535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4</a:t>
              </a:r>
            </a:p>
          </p:txBody>
        </p:sp>
      </p:grpSp>
      <p:grpSp>
        <p:nvGrpSpPr>
          <p:cNvPr name="Group 53" id="53"/>
          <p:cNvGrpSpPr/>
          <p:nvPr/>
        </p:nvGrpSpPr>
        <p:grpSpPr>
          <a:xfrm rot="0">
            <a:off x="1827907" y="8276928"/>
            <a:ext cx="4517561" cy="820938"/>
            <a:chOff x="0" y="0"/>
            <a:chExt cx="6023414" cy="1094584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0" y="0"/>
              <a:ext cx="6023414" cy="1094584"/>
            </a:xfrm>
            <a:custGeom>
              <a:avLst/>
              <a:gdLst/>
              <a:ahLst/>
              <a:cxnLst/>
              <a:rect r="r" b="b" t="t" l="l"/>
              <a:pathLst>
                <a:path h="1094584" w="6023414">
                  <a:moveTo>
                    <a:pt x="0" y="0"/>
                  </a:moveTo>
                  <a:lnTo>
                    <a:pt x="6023414" y="0"/>
                  </a:lnTo>
                  <a:lnTo>
                    <a:pt x="6023414" y="1094584"/>
                  </a:lnTo>
                  <a:lnTo>
                    <a:pt x="0" y="10945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5" id="55"/>
            <p:cNvSpPr txBox="true"/>
            <p:nvPr/>
          </p:nvSpPr>
          <p:spPr>
            <a:xfrm>
              <a:off x="0" y="-19050"/>
              <a:ext cx="6023414" cy="111363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81"/>
                </a:lnSpc>
              </a:pPr>
              <a:r>
                <a:rPr lang="en-US" sz="3049" b="true">
                  <a:solidFill>
                    <a:srgbClr val="3B3535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Implement &amp; Verify</a:t>
              </a:r>
            </a:p>
          </p:txBody>
        </p:sp>
      </p:grpSp>
      <p:grpSp>
        <p:nvGrpSpPr>
          <p:cNvPr name="Group 56" id="56"/>
          <p:cNvGrpSpPr/>
          <p:nvPr/>
        </p:nvGrpSpPr>
        <p:grpSpPr>
          <a:xfrm rot="0">
            <a:off x="1827907" y="8884592"/>
            <a:ext cx="8654206" cy="473054"/>
            <a:chOff x="0" y="0"/>
            <a:chExt cx="11538942" cy="630738"/>
          </a:xfrm>
        </p:grpSpPr>
        <p:sp>
          <p:nvSpPr>
            <p:cNvPr name="Freeform 57" id="57"/>
            <p:cNvSpPr/>
            <p:nvPr/>
          </p:nvSpPr>
          <p:spPr>
            <a:xfrm flipH="false" flipV="false" rot="0">
              <a:off x="0" y="0"/>
              <a:ext cx="11538941" cy="630738"/>
            </a:xfrm>
            <a:custGeom>
              <a:avLst/>
              <a:gdLst/>
              <a:ahLst/>
              <a:cxnLst/>
              <a:rect r="r" b="b" t="t" l="l"/>
              <a:pathLst>
                <a:path h="630738" w="11538941">
                  <a:moveTo>
                    <a:pt x="0" y="0"/>
                  </a:moveTo>
                  <a:lnTo>
                    <a:pt x="11538941" y="0"/>
                  </a:lnTo>
                  <a:lnTo>
                    <a:pt x="11538941" y="630738"/>
                  </a:lnTo>
                  <a:lnTo>
                    <a:pt x="0" y="6307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8" id="58"/>
            <p:cNvSpPr txBox="true"/>
            <p:nvPr/>
          </p:nvSpPr>
          <p:spPr>
            <a:xfrm>
              <a:off x="0" y="-95250"/>
              <a:ext cx="11538942" cy="7259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692"/>
                </a:lnSpc>
              </a:pPr>
              <a:r>
                <a:rPr lang="en-US" sz="2325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Apply fixes and validate cleaned data.</a:t>
              </a:r>
            </a:p>
          </p:txBody>
        </p:sp>
      </p:grpSp>
      <p:sp>
        <p:nvSpPr>
          <p:cNvPr name="Freeform 59" id="59"/>
          <p:cNvSpPr/>
          <p:nvPr/>
        </p:nvSpPr>
        <p:spPr>
          <a:xfrm flipH="false" flipV="false" rot="0">
            <a:off x="10784626" y="-427284"/>
            <a:ext cx="10528786" cy="10628559"/>
          </a:xfrm>
          <a:custGeom>
            <a:avLst/>
            <a:gdLst/>
            <a:ahLst/>
            <a:cxnLst/>
            <a:rect r="r" b="b" t="t" l="l"/>
            <a:pathLst>
              <a:path h="10628559" w="10528786">
                <a:moveTo>
                  <a:pt x="0" y="0"/>
                </a:moveTo>
                <a:lnTo>
                  <a:pt x="10528786" y="0"/>
                </a:lnTo>
                <a:lnTo>
                  <a:pt x="10528786" y="10628559"/>
                </a:lnTo>
                <a:lnTo>
                  <a:pt x="0" y="1062855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1322" t="0" r="-30099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7EEF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AFA"/>
            </a:solidFill>
          </p:spPr>
        </p:sp>
      </p:grpSp>
      <p:sp>
        <p:nvSpPr>
          <p:cNvPr name="Freeform 6" id="6" descr="preencoded.png">
            <a:hlinkClick r:id="rId3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47886" y="604807"/>
            <a:ext cx="9534228" cy="2521775"/>
            <a:chOff x="0" y="0"/>
            <a:chExt cx="12712303" cy="336236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712303" cy="3362366"/>
            </a:xfrm>
            <a:custGeom>
              <a:avLst/>
              <a:gdLst/>
              <a:ahLst/>
              <a:cxnLst/>
              <a:rect r="r" b="b" t="t" l="l"/>
              <a:pathLst>
                <a:path h="3362366" w="12712303">
                  <a:moveTo>
                    <a:pt x="0" y="0"/>
                  </a:moveTo>
                  <a:lnTo>
                    <a:pt x="12712303" y="0"/>
                  </a:lnTo>
                  <a:lnTo>
                    <a:pt x="12712303" y="3362366"/>
                  </a:lnTo>
                  <a:lnTo>
                    <a:pt x="0" y="336236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2712303" cy="340046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377"/>
                </a:lnSpc>
              </a:pPr>
              <a:r>
                <a:rPr lang="en-US" sz="5862" b="true">
                  <a:solidFill>
                    <a:srgbClr val="1F1E1E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Understanding the Data: Profiling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62437" y="3952977"/>
            <a:ext cx="5187554" cy="3119944"/>
            <a:chOff x="0" y="0"/>
            <a:chExt cx="6188472" cy="372192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6350" y="8670"/>
              <a:ext cx="6175756" cy="3704573"/>
            </a:xfrm>
            <a:custGeom>
              <a:avLst/>
              <a:gdLst/>
              <a:ahLst/>
              <a:cxnLst/>
              <a:rect r="r" b="b" t="t" l="l"/>
              <a:pathLst>
                <a:path h="3704573" w="6175756">
                  <a:moveTo>
                    <a:pt x="0" y="207043"/>
                  </a:moveTo>
                  <a:cubicBezTo>
                    <a:pt x="0" y="92771"/>
                    <a:pt x="68072" y="0"/>
                    <a:pt x="152019" y="0"/>
                  </a:cubicBezTo>
                  <a:lnTo>
                    <a:pt x="6023737" y="0"/>
                  </a:lnTo>
                  <a:cubicBezTo>
                    <a:pt x="6107684" y="0"/>
                    <a:pt x="6175756" y="92771"/>
                    <a:pt x="6175756" y="207043"/>
                  </a:cubicBezTo>
                  <a:lnTo>
                    <a:pt x="6175756" y="3497531"/>
                  </a:lnTo>
                  <a:cubicBezTo>
                    <a:pt x="6175756" y="3611976"/>
                    <a:pt x="6107684" y="3704573"/>
                    <a:pt x="6023737" y="3704573"/>
                  </a:cubicBezTo>
                  <a:lnTo>
                    <a:pt x="152019" y="3704573"/>
                  </a:lnTo>
                  <a:cubicBezTo>
                    <a:pt x="68072" y="3704573"/>
                    <a:pt x="0" y="3611803"/>
                    <a:pt x="0" y="3497531"/>
                  </a:cubicBezTo>
                  <a:close/>
                </a:path>
              </a:pathLst>
            </a:custGeom>
            <a:solidFill>
              <a:srgbClr val="D5DCF6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188456" cy="3721914"/>
            </a:xfrm>
            <a:custGeom>
              <a:avLst/>
              <a:gdLst/>
              <a:ahLst/>
              <a:cxnLst/>
              <a:rect r="r" b="b" t="t" l="l"/>
              <a:pathLst>
                <a:path h="3721914" w="6188456">
                  <a:moveTo>
                    <a:pt x="0" y="215713"/>
                  </a:moveTo>
                  <a:cubicBezTo>
                    <a:pt x="0" y="96585"/>
                    <a:pt x="70993" y="0"/>
                    <a:pt x="158369" y="0"/>
                  </a:cubicBezTo>
                  <a:lnTo>
                    <a:pt x="6030087" y="0"/>
                  </a:lnTo>
                  <a:lnTo>
                    <a:pt x="6030087" y="8670"/>
                  </a:lnTo>
                  <a:lnTo>
                    <a:pt x="6030087" y="0"/>
                  </a:lnTo>
                  <a:cubicBezTo>
                    <a:pt x="6117590" y="0"/>
                    <a:pt x="6188456" y="96585"/>
                    <a:pt x="6188456" y="215713"/>
                  </a:cubicBezTo>
                  <a:lnTo>
                    <a:pt x="6182106" y="215713"/>
                  </a:lnTo>
                  <a:lnTo>
                    <a:pt x="6188456" y="215713"/>
                  </a:lnTo>
                  <a:lnTo>
                    <a:pt x="6188456" y="3506201"/>
                  </a:lnTo>
                  <a:lnTo>
                    <a:pt x="6182106" y="3506201"/>
                  </a:lnTo>
                  <a:lnTo>
                    <a:pt x="6188456" y="3506201"/>
                  </a:lnTo>
                  <a:cubicBezTo>
                    <a:pt x="6188456" y="3625328"/>
                    <a:pt x="6117463" y="3721914"/>
                    <a:pt x="6030087" y="3721914"/>
                  </a:cubicBezTo>
                  <a:lnTo>
                    <a:pt x="6030087" y="3713243"/>
                  </a:lnTo>
                  <a:lnTo>
                    <a:pt x="6030087" y="3721914"/>
                  </a:lnTo>
                  <a:lnTo>
                    <a:pt x="158369" y="3721914"/>
                  </a:lnTo>
                  <a:lnTo>
                    <a:pt x="158369" y="3713243"/>
                  </a:lnTo>
                  <a:lnTo>
                    <a:pt x="158369" y="3721914"/>
                  </a:lnTo>
                  <a:cubicBezTo>
                    <a:pt x="70993" y="3721914"/>
                    <a:pt x="0" y="3625328"/>
                    <a:pt x="0" y="3506201"/>
                  </a:cubicBezTo>
                  <a:lnTo>
                    <a:pt x="0" y="215713"/>
                  </a:lnTo>
                  <a:lnTo>
                    <a:pt x="6350" y="215713"/>
                  </a:lnTo>
                  <a:lnTo>
                    <a:pt x="0" y="215713"/>
                  </a:lnTo>
                  <a:moveTo>
                    <a:pt x="12700" y="215713"/>
                  </a:moveTo>
                  <a:lnTo>
                    <a:pt x="12700" y="3506201"/>
                  </a:lnTo>
                  <a:lnTo>
                    <a:pt x="6350" y="3506201"/>
                  </a:lnTo>
                  <a:lnTo>
                    <a:pt x="12700" y="3506201"/>
                  </a:lnTo>
                  <a:cubicBezTo>
                    <a:pt x="12700" y="3615791"/>
                    <a:pt x="77978" y="3704573"/>
                    <a:pt x="158369" y="3704573"/>
                  </a:cubicBezTo>
                  <a:lnTo>
                    <a:pt x="6030087" y="3704573"/>
                  </a:lnTo>
                  <a:cubicBezTo>
                    <a:pt x="6110605" y="3704573"/>
                    <a:pt x="6175756" y="3615791"/>
                    <a:pt x="6175756" y="3506201"/>
                  </a:cubicBezTo>
                  <a:lnTo>
                    <a:pt x="6175756" y="215713"/>
                  </a:lnTo>
                  <a:cubicBezTo>
                    <a:pt x="6175756" y="106122"/>
                    <a:pt x="6110605" y="17340"/>
                    <a:pt x="6030087" y="17340"/>
                  </a:cubicBezTo>
                  <a:lnTo>
                    <a:pt x="158369" y="17340"/>
                  </a:lnTo>
                  <a:lnTo>
                    <a:pt x="158369" y="8670"/>
                  </a:lnTo>
                  <a:lnTo>
                    <a:pt x="158369" y="17340"/>
                  </a:lnTo>
                  <a:cubicBezTo>
                    <a:pt x="77978" y="17340"/>
                    <a:pt x="12700" y="106122"/>
                    <a:pt x="12700" y="215713"/>
                  </a:cubicBezTo>
                  <a:close/>
                </a:path>
              </a:pathLst>
            </a:custGeom>
            <a:solidFill>
              <a:srgbClr val="BBC2DC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831354" y="4263662"/>
            <a:ext cx="4940276" cy="800424"/>
            <a:chOff x="0" y="0"/>
            <a:chExt cx="4751188" cy="76978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751188" cy="769788"/>
            </a:xfrm>
            <a:custGeom>
              <a:avLst/>
              <a:gdLst/>
              <a:ahLst/>
              <a:cxnLst/>
              <a:rect r="r" b="b" t="t" l="l"/>
              <a:pathLst>
                <a:path h="769788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769788"/>
                  </a:lnTo>
                  <a:lnTo>
                    <a:pt x="0" y="7697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4751188" cy="7888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4"/>
                </a:lnSpc>
              </a:pPr>
              <a:r>
                <a:rPr lang="en-US" sz="2949" b="true">
                  <a:solidFill>
                    <a:srgbClr val="3B3535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Table Structure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31354" y="5415142"/>
            <a:ext cx="4071343" cy="1430459"/>
            <a:chOff x="0" y="0"/>
            <a:chExt cx="5428457" cy="1907279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428457" cy="1907279"/>
            </a:xfrm>
            <a:custGeom>
              <a:avLst/>
              <a:gdLst/>
              <a:ahLst/>
              <a:cxnLst/>
              <a:rect r="r" b="b" t="t" l="l"/>
              <a:pathLst>
                <a:path h="1907279" w="5428457">
                  <a:moveTo>
                    <a:pt x="0" y="0"/>
                  </a:moveTo>
                  <a:lnTo>
                    <a:pt x="5428457" y="0"/>
                  </a:lnTo>
                  <a:lnTo>
                    <a:pt x="5428457" y="1907279"/>
                  </a:lnTo>
                  <a:lnTo>
                    <a:pt x="0" y="19072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23825"/>
              <a:ext cx="5428457" cy="203110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645"/>
                </a:lnSpc>
              </a:pPr>
              <a:r>
                <a:rPr lang="en-US" sz="2924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Examine all tables and their relationships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6047733" y="3952977"/>
            <a:ext cx="4724299" cy="3119944"/>
            <a:chOff x="0" y="0"/>
            <a:chExt cx="6188472" cy="408689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6350" y="9520"/>
              <a:ext cx="6175756" cy="4067836"/>
            </a:xfrm>
            <a:custGeom>
              <a:avLst/>
              <a:gdLst/>
              <a:ahLst/>
              <a:cxnLst/>
              <a:rect r="r" b="b" t="t" l="l"/>
              <a:pathLst>
                <a:path h="4067836" w="6175756">
                  <a:moveTo>
                    <a:pt x="0" y="227345"/>
                  </a:moveTo>
                  <a:cubicBezTo>
                    <a:pt x="0" y="101868"/>
                    <a:pt x="68072" y="0"/>
                    <a:pt x="152019" y="0"/>
                  </a:cubicBezTo>
                  <a:lnTo>
                    <a:pt x="6023737" y="0"/>
                  </a:lnTo>
                  <a:cubicBezTo>
                    <a:pt x="6107684" y="0"/>
                    <a:pt x="6175756" y="101868"/>
                    <a:pt x="6175756" y="227345"/>
                  </a:cubicBezTo>
                  <a:lnTo>
                    <a:pt x="6175756" y="3840492"/>
                  </a:lnTo>
                  <a:cubicBezTo>
                    <a:pt x="6175756" y="3966159"/>
                    <a:pt x="6107684" y="4067836"/>
                    <a:pt x="6023737" y="4067836"/>
                  </a:cubicBezTo>
                  <a:lnTo>
                    <a:pt x="152019" y="4067836"/>
                  </a:lnTo>
                  <a:cubicBezTo>
                    <a:pt x="68072" y="4067836"/>
                    <a:pt x="0" y="3965969"/>
                    <a:pt x="0" y="3840492"/>
                  </a:cubicBezTo>
                  <a:close/>
                </a:path>
              </a:pathLst>
            </a:custGeom>
            <a:solidFill>
              <a:srgbClr val="D5DCF6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188456" cy="4086877"/>
            </a:xfrm>
            <a:custGeom>
              <a:avLst/>
              <a:gdLst/>
              <a:ahLst/>
              <a:cxnLst/>
              <a:rect r="r" b="b" t="t" l="l"/>
              <a:pathLst>
                <a:path h="4086877" w="6188456">
                  <a:moveTo>
                    <a:pt x="0" y="236865"/>
                  </a:moveTo>
                  <a:cubicBezTo>
                    <a:pt x="0" y="106056"/>
                    <a:pt x="70993" y="0"/>
                    <a:pt x="158369" y="0"/>
                  </a:cubicBezTo>
                  <a:lnTo>
                    <a:pt x="6030087" y="0"/>
                  </a:lnTo>
                  <a:lnTo>
                    <a:pt x="6030087" y="9520"/>
                  </a:lnTo>
                  <a:lnTo>
                    <a:pt x="6030087" y="0"/>
                  </a:lnTo>
                  <a:cubicBezTo>
                    <a:pt x="6117590" y="0"/>
                    <a:pt x="6188456" y="106056"/>
                    <a:pt x="6188456" y="236865"/>
                  </a:cubicBezTo>
                  <a:lnTo>
                    <a:pt x="6182106" y="236865"/>
                  </a:lnTo>
                  <a:lnTo>
                    <a:pt x="6188456" y="236865"/>
                  </a:lnTo>
                  <a:lnTo>
                    <a:pt x="6188456" y="3850012"/>
                  </a:lnTo>
                  <a:lnTo>
                    <a:pt x="6182106" y="3850012"/>
                  </a:lnTo>
                  <a:lnTo>
                    <a:pt x="6188456" y="3850012"/>
                  </a:lnTo>
                  <a:cubicBezTo>
                    <a:pt x="6188456" y="3980820"/>
                    <a:pt x="6117463" y="4086877"/>
                    <a:pt x="6030087" y="4086877"/>
                  </a:cubicBezTo>
                  <a:lnTo>
                    <a:pt x="6030087" y="4077356"/>
                  </a:lnTo>
                  <a:lnTo>
                    <a:pt x="6030087" y="4086877"/>
                  </a:lnTo>
                  <a:lnTo>
                    <a:pt x="158369" y="4086877"/>
                  </a:lnTo>
                  <a:lnTo>
                    <a:pt x="158369" y="4077356"/>
                  </a:lnTo>
                  <a:lnTo>
                    <a:pt x="158369" y="4086877"/>
                  </a:lnTo>
                  <a:cubicBezTo>
                    <a:pt x="70993" y="4086877"/>
                    <a:pt x="0" y="3980821"/>
                    <a:pt x="0" y="3850012"/>
                  </a:cubicBezTo>
                  <a:lnTo>
                    <a:pt x="0" y="236865"/>
                  </a:lnTo>
                  <a:lnTo>
                    <a:pt x="6350" y="236865"/>
                  </a:lnTo>
                  <a:lnTo>
                    <a:pt x="0" y="236865"/>
                  </a:lnTo>
                  <a:moveTo>
                    <a:pt x="12700" y="236865"/>
                  </a:moveTo>
                  <a:lnTo>
                    <a:pt x="12700" y="3850012"/>
                  </a:lnTo>
                  <a:lnTo>
                    <a:pt x="6350" y="3850012"/>
                  </a:lnTo>
                  <a:lnTo>
                    <a:pt x="12700" y="3850012"/>
                  </a:lnTo>
                  <a:cubicBezTo>
                    <a:pt x="12700" y="3970348"/>
                    <a:pt x="77978" y="4067836"/>
                    <a:pt x="158369" y="4067836"/>
                  </a:cubicBezTo>
                  <a:lnTo>
                    <a:pt x="6030087" y="4067836"/>
                  </a:lnTo>
                  <a:cubicBezTo>
                    <a:pt x="6110605" y="4067836"/>
                    <a:pt x="6175756" y="3970348"/>
                    <a:pt x="6175756" y="3850012"/>
                  </a:cubicBezTo>
                  <a:lnTo>
                    <a:pt x="6175756" y="236865"/>
                  </a:lnTo>
                  <a:cubicBezTo>
                    <a:pt x="6175756" y="116529"/>
                    <a:pt x="6110605" y="19041"/>
                    <a:pt x="6030087" y="19041"/>
                  </a:cubicBezTo>
                  <a:lnTo>
                    <a:pt x="158369" y="19041"/>
                  </a:lnTo>
                  <a:lnTo>
                    <a:pt x="158369" y="9520"/>
                  </a:lnTo>
                  <a:lnTo>
                    <a:pt x="158369" y="19041"/>
                  </a:lnTo>
                  <a:cubicBezTo>
                    <a:pt x="77978" y="19041"/>
                    <a:pt x="12700" y="116529"/>
                    <a:pt x="12700" y="236865"/>
                  </a:cubicBezTo>
                  <a:close/>
                </a:path>
              </a:pathLst>
            </a:custGeom>
            <a:solidFill>
              <a:srgbClr val="BBC2DC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6191152" y="4176859"/>
            <a:ext cx="4437460" cy="1408314"/>
            <a:chOff x="0" y="0"/>
            <a:chExt cx="5363567" cy="1702232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5363567" cy="1702232"/>
            </a:xfrm>
            <a:custGeom>
              <a:avLst/>
              <a:gdLst/>
              <a:ahLst/>
              <a:cxnLst/>
              <a:rect r="r" b="b" t="t" l="l"/>
              <a:pathLst>
                <a:path h="1702232" w="5363567">
                  <a:moveTo>
                    <a:pt x="0" y="0"/>
                  </a:moveTo>
                  <a:lnTo>
                    <a:pt x="5363567" y="0"/>
                  </a:lnTo>
                  <a:lnTo>
                    <a:pt x="5363567" y="1702232"/>
                  </a:lnTo>
                  <a:lnTo>
                    <a:pt x="0" y="17022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19050"/>
              <a:ext cx="5363567" cy="17212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3754"/>
                </a:lnSpc>
                <a:spcBef>
                  <a:spcPct val="0"/>
                </a:spcBef>
              </a:pPr>
              <a:r>
                <a:rPr lang="en-US" b="true" sz="2949" strike="noStrike" u="none">
                  <a:solidFill>
                    <a:srgbClr val="3B3535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Columns &amp; Data Types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6191152" y="5143500"/>
            <a:ext cx="4071343" cy="1751035"/>
            <a:chOff x="0" y="0"/>
            <a:chExt cx="5428457" cy="2334713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5428457" cy="2334713"/>
            </a:xfrm>
            <a:custGeom>
              <a:avLst/>
              <a:gdLst/>
              <a:ahLst/>
              <a:cxnLst/>
              <a:rect r="r" b="b" t="t" l="l"/>
              <a:pathLst>
                <a:path h="2334713" w="5428457">
                  <a:moveTo>
                    <a:pt x="0" y="0"/>
                  </a:moveTo>
                  <a:lnTo>
                    <a:pt x="5428457" y="0"/>
                  </a:lnTo>
                  <a:lnTo>
                    <a:pt x="5428457" y="2334713"/>
                  </a:lnTo>
                  <a:lnTo>
                    <a:pt x="0" y="23347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123825"/>
              <a:ext cx="5428457" cy="24585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645"/>
                </a:lnSpc>
                <a:spcBef>
                  <a:spcPct val="0"/>
                </a:spcBef>
              </a:pPr>
              <a:r>
                <a:rPr lang="en-US" sz="2924" strike="noStrike" u="none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Note expected types and constraints per column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662437" y="7647441"/>
            <a:ext cx="10105127" cy="1944372"/>
            <a:chOff x="0" y="0"/>
            <a:chExt cx="12725003" cy="2448474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6350" y="7238"/>
              <a:ext cx="12712319" cy="2433988"/>
            </a:xfrm>
            <a:custGeom>
              <a:avLst/>
              <a:gdLst/>
              <a:ahLst/>
              <a:cxnLst/>
              <a:rect r="r" b="b" t="t" l="l"/>
              <a:pathLst>
                <a:path h="2433988" w="12712319">
                  <a:moveTo>
                    <a:pt x="0" y="172843"/>
                  </a:moveTo>
                  <a:cubicBezTo>
                    <a:pt x="0" y="77446"/>
                    <a:pt x="68199" y="0"/>
                    <a:pt x="152400" y="0"/>
                  </a:cubicBezTo>
                  <a:lnTo>
                    <a:pt x="12559919" y="0"/>
                  </a:lnTo>
                  <a:cubicBezTo>
                    <a:pt x="12644120" y="0"/>
                    <a:pt x="12712319" y="77446"/>
                    <a:pt x="12712319" y="172843"/>
                  </a:cubicBezTo>
                  <a:lnTo>
                    <a:pt x="12712319" y="2261145"/>
                  </a:lnTo>
                  <a:cubicBezTo>
                    <a:pt x="12712319" y="2356687"/>
                    <a:pt x="12644120" y="2433988"/>
                    <a:pt x="12559919" y="2433988"/>
                  </a:cubicBezTo>
                  <a:lnTo>
                    <a:pt x="152400" y="2433988"/>
                  </a:lnTo>
                  <a:cubicBezTo>
                    <a:pt x="68199" y="2433988"/>
                    <a:pt x="0" y="2356542"/>
                    <a:pt x="0" y="2261145"/>
                  </a:cubicBezTo>
                  <a:close/>
                </a:path>
              </a:pathLst>
            </a:custGeom>
            <a:solidFill>
              <a:srgbClr val="D5DCF6"/>
            </a:solid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2725019" cy="2448464"/>
            </a:xfrm>
            <a:custGeom>
              <a:avLst/>
              <a:gdLst/>
              <a:ahLst/>
              <a:cxnLst/>
              <a:rect r="r" b="b" t="t" l="l"/>
              <a:pathLst>
                <a:path h="2448464" w="12725019">
                  <a:moveTo>
                    <a:pt x="0" y="180081"/>
                  </a:moveTo>
                  <a:cubicBezTo>
                    <a:pt x="0" y="80631"/>
                    <a:pt x="71120" y="0"/>
                    <a:pt x="158750" y="0"/>
                  </a:cubicBezTo>
                  <a:lnTo>
                    <a:pt x="12566269" y="0"/>
                  </a:lnTo>
                  <a:lnTo>
                    <a:pt x="12566269" y="7238"/>
                  </a:lnTo>
                  <a:lnTo>
                    <a:pt x="12566269" y="0"/>
                  </a:lnTo>
                  <a:cubicBezTo>
                    <a:pt x="12653899" y="0"/>
                    <a:pt x="12725019" y="80631"/>
                    <a:pt x="12725019" y="180081"/>
                  </a:cubicBezTo>
                  <a:lnTo>
                    <a:pt x="12718669" y="180081"/>
                  </a:lnTo>
                  <a:lnTo>
                    <a:pt x="12725019" y="180081"/>
                  </a:lnTo>
                  <a:lnTo>
                    <a:pt x="12725019" y="2268383"/>
                  </a:lnTo>
                  <a:lnTo>
                    <a:pt x="12718669" y="2268383"/>
                  </a:lnTo>
                  <a:lnTo>
                    <a:pt x="12725019" y="2268383"/>
                  </a:lnTo>
                  <a:cubicBezTo>
                    <a:pt x="12725019" y="2367833"/>
                    <a:pt x="12653899" y="2448464"/>
                    <a:pt x="12566269" y="2448464"/>
                  </a:cubicBezTo>
                  <a:lnTo>
                    <a:pt x="12566269" y="2441226"/>
                  </a:lnTo>
                  <a:lnTo>
                    <a:pt x="12566269" y="2448464"/>
                  </a:lnTo>
                  <a:lnTo>
                    <a:pt x="158750" y="2448464"/>
                  </a:lnTo>
                  <a:lnTo>
                    <a:pt x="158750" y="2441226"/>
                  </a:lnTo>
                  <a:lnTo>
                    <a:pt x="158750" y="2448464"/>
                  </a:lnTo>
                  <a:cubicBezTo>
                    <a:pt x="71120" y="2448464"/>
                    <a:pt x="0" y="2367833"/>
                    <a:pt x="0" y="2268383"/>
                  </a:cubicBezTo>
                  <a:lnTo>
                    <a:pt x="0" y="180081"/>
                  </a:lnTo>
                  <a:lnTo>
                    <a:pt x="6350" y="180081"/>
                  </a:lnTo>
                  <a:lnTo>
                    <a:pt x="0" y="180081"/>
                  </a:lnTo>
                  <a:moveTo>
                    <a:pt x="12700" y="180081"/>
                  </a:moveTo>
                  <a:lnTo>
                    <a:pt x="12700" y="2268383"/>
                  </a:lnTo>
                  <a:lnTo>
                    <a:pt x="6350" y="2268383"/>
                  </a:lnTo>
                  <a:lnTo>
                    <a:pt x="12700" y="2268383"/>
                  </a:lnTo>
                  <a:cubicBezTo>
                    <a:pt x="12700" y="2359871"/>
                    <a:pt x="78105" y="2433988"/>
                    <a:pt x="158750" y="2433988"/>
                  </a:cubicBezTo>
                  <a:lnTo>
                    <a:pt x="12566269" y="2433988"/>
                  </a:lnTo>
                  <a:cubicBezTo>
                    <a:pt x="12646913" y="2433988"/>
                    <a:pt x="12712319" y="2359871"/>
                    <a:pt x="12712319" y="2268383"/>
                  </a:cubicBezTo>
                  <a:lnTo>
                    <a:pt x="12712319" y="180081"/>
                  </a:lnTo>
                  <a:cubicBezTo>
                    <a:pt x="12712319" y="88593"/>
                    <a:pt x="12646913" y="14476"/>
                    <a:pt x="12566269" y="14476"/>
                  </a:cubicBezTo>
                  <a:lnTo>
                    <a:pt x="158750" y="14476"/>
                  </a:lnTo>
                  <a:lnTo>
                    <a:pt x="158750" y="7238"/>
                  </a:lnTo>
                  <a:lnTo>
                    <a:pt x="158750" y="14476"/>
                  </a:lnTo>
                  <a:cubicBezTo>
                    <a:pt x="78105" y="14476"/>
                    <a:pt x="12700" y="88593"/>
                    <a:pt x="12700" y="180081"/>
                  </a:cubicBezTo>
                  <a:close/>
                </a:path>
              </a:pathLst>
            </a:custGeom>
            <a:solidFill>
              <a:srgbClr val="BBC2DC"/>
            </a:solidFill>
          </p:spPr>
        </p:sp>
      </p:grpSp>
      <p:grpSp>
        <p:nvGrpSpPr>
          <p:cNvPr name="Group 32" id="32"/>
          <p:cNvGrpSpPr/>
          <p:nvPr/>
        </p:nvGrpSpPr>
        <p:grpSpPr>
          <a:xfrm rot="0">
            <a:off x="947886" y="7819202"/>
            <a:ext cx="3954810" cy="850977"/>
            <a:chOff x="0" y="0"/>
            <a:chExt cx="5273080" cy="1134635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5273080" cy="1134635"/>
            </a:xfrm>
            <a:custGeom>
              <a:avLst/>
              <a:gdLst/>
              <a:ahLst/>
              <a:cxnLst/>
              <a:rect r="r" b="b" t="t" l="l"/>
              <a:pathLst>
                <a:path h="1134635" w="5273080">
                  <a:moveTo>
                    <a:pt x="0" y="0"/>
                  </a:moveTo>
                  <a:lnTo>
                    <a:pt x="5273080" y="0"/>
                  </a:lnTo>
                  <a:lnTo>
                    <a:pt x="5273080" y="1134635"/>
                  </a:lnTo>
                  <a:lnTo>
                    <a:pt x="0" y="113463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28575"/>
              <a:ext cx="5273080" cy="11632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009"/>
                </a:lnSpc>
              </a:pPr>
              <a:r>
                <a:rPr lang="en-US" sz="3149" b="true">
                  <a:solidFill>
                    <a:srgbClr val="3B3535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Value Distribution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947886" y="8670179"/>
            <a:ext cx="8973741" cy="797949"/>
            <a:chOff x="0" y="0"/>
            <a:chExt cx="11964988" cy="1063933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1964988" cy="1063933"/>
            </a:xfrm>
            <a:custGeom>
              <a:avLst/>
              <a:gdLst/>
              <a:ahLst/>
              <a:cxnLst/>
              <a:rect r="r" b="b" t="t" l="l"/>
              <a:pathLst>
                <a:path h="1063933" w="11964988">
                  <a:moveTo>
                    <a:pt x="0" y="0"/>
                  </a:moveTo>
                  <a:lnTo>
                    <a:pt x="11964988" y="0"/>
                  </a:lnTo>
                  <a:lnTo>
                    <a:pt x="11964988" y="1063933"/>
                  </a:lnTo>
                  <a:lnTo>
                    <a:pt x="0" y="10639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123825"/>
              <a:ext cx="11964988" cy="118775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486"/>
                </a:lnSpc>
              </a:pPr>
              <a:r>
                <a:rPr lang="en-US" sz="2824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Analyze unique values, patterns, and ranges.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7EEF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AF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47886" y="752099"/>
            <a:ext cx="9895135" cy="2472504"/>
            <a:chOff x="0" y="0"/>
            <a:chExt cx="13193513" cy="329667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193514" cy="3296672"/>
            </a:xfrm>
            <a:custGeom>
              <a:avLst/>
              <a:gdLst/>
              <a:ahLst/>
              <a:cxnLst/>
              <a:rect r="r" b="b" t="t" l="l"/>
              <a:pathLst>
                <a:path h="3296672" w="13193514">
                  <a:moveTo>
                    <a:pt x="0" y="0"/>
                  </a:moveTo>
                  <a:lnTo>
                    <a:pt x="13193514" y="0"/>
                  </a:lnTo>
                  <a:lnTo>
                    <a:pt x="13193514" y="3296672"/>
                  </a:lnTo>
                  <a:lnTo>
                    <a:pt x="0" y="32966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3193513" cy="333477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251"/>
                </a:lnSpc>
              </a:pPr>
              <a:r>
                <a:rPr lang="en-US" sz="5762" b="true">
                  <a:solidFill>
                    <a:srgbClr val="1F1E1E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Identifying Common Issues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47886" y="3674081"/>
            <a:ext cx="4657015" cy="581957"/>
            <a:chOff x="0" y="0"/>
            <a:chExt cx="4751188" cy="59372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1F1E1E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Missing Values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62101" y="4487022"/>
            <a:ext cx="7865715" cy="511698"/>
            <a:chOff x="0" y="0"/>
            <a:chExt cx="10487620" cy="68226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487620" cy="682264"/>
            </a:xfrm>
            <a:custGeom>
              <a:avLst/>
              <a:gdLst/>
              <a:ahLst/>
              <a:cxnLst/>
              <a:rect r="r" b="b" t="t" l="l"/>
              <a:pathLst>
                <a:path h="682264" w="10487620">
                  <a:moveTo>
                    <a:pt x="0" y="0"/>
                  </a:moveTo>
                  <a:lnTo>
                    <a:pt x="10487620" y="0"/>
                  </a:lnTo>
                  <a:lnTo>
                    <a:pt x="10487620" y="682264"/>
                  </a:lnTo>
                  <a:lnTo>
                    <a:pt x="0" y="68226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14300"/>
              <a:ext cx="10487620" cy="79656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010"/>
                </a:lnSpc>
              </a:pPr>
              <a:r>
                <a:rPr lang="en-US" sz="2524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Nulls or blanks affecting analysis integrity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47886" y="5094199"/>
            <a:ext cx="4657015" cy="581957"/>
            <a:chOff x="0" y="0"/>
            <a:chExt cx="4751188" cy="59372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751188" cy="593725"/>
            </a:xfrm>
            <a:custGeom>
              <a:avLst/>
              <a:gdLst/>
              <a:ahLst/>
              <a:cxnLst/>
              <a:rect r="r" b="b" t="t" l="l"/>
              <a:pathLst>
                <a:path h="593725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593725"/>
                  </a:lnTo>
                  <a:lnTo>
                    <a:pt x="0" y="5937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4751188" cy="622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750" b="true">
                  <a:solidFill>
                    <a:srgbClr val="1F1E1E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Duplicates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28700" y="5762712"/>
            <a:ext cx="7932516" cy="511696"/>
            <a:chOff x="0" y="0"/>
            <a:chExt cx="10487620" cy="67651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487620" cy="676516"/>
            </a:xfrm>
            <a:custGeom>
              <a:avLst/>
              <a:gdLst/>
              <a:ahLst/>
              <a:cxnLst/>
              <a:rect r="r" b="b" t="t" l="l"/>
              <a:pathLst>
                <a:path h="676516" w="10487620">
                  <a:moveTo>
                    <a:pt x="0" y="0"/>
                  </a:moveTo>
                  <a:lnTo>
                    <a:pt x="10487620" y="0"/>
                  </a:lnTo>
                  <a:lnTo>
                    <a:pt x="10487620" y="676516"/>
                  </a:lnTo>
                  <a:lnTo>
                    <a:pt x="0" y="67651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114300"/>
              <a:ext cx="10487620" cy="79081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010"/>
                </a:lnSpc>
                <a:spcBef>
                  <a:spcPct val="0"/>
                </a:spcBef>
              </a:pPr>
              <a:r>
                <a:rPr lang="en-US" sz="2524" strike="noStrike" u="none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Redundant records causing bias or noise.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47886" y="6604810"/>
            <a:ext cx="3932857" cy="800424"/>
            <a:chOff x="0" y="0"/>
            <a:chExt cx="4751188" cy="96697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751188" cy="966973"/>
            </a:xfrm>
            <a:custGeom>
              <a:avLst/>
              <a:gdLst/>
              <a:ahLst/>
              <a:cxnLst/>
              <a:rect r="r" b="b" t="t" l="l"/>
              <a:pathLst>
                <a:path h="966973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966973"/>
                  </a:lnTo>
                  <a:lnTo>
                    <a:pt x="0" y="9669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9050"/>
              <a:ext cx="4751188" cy="9860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4"/>
                </a:lnSpc>
              </a:pPr>
              <a:r>
                <a:rPr lang="en-US" sz="2949" b="true">
                  <a:solidFill>
                    <a:srgbClr val="1F1E1E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Wrong Types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47886" y="7366992"/>
            <a:ext cx="7865715" cy="511696"/>
            <a:chOff x="0" y="0"/>
            <a:chExt cx="10487620" cy="682262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487620" cy="682262"/>
            </a:xfrm>
            <a:custGeom>
              <a:avLst/>
              <a:gdLst/>
              <a:ahLst/>
              <a:cxnLst/>
              <a:rect r="r" b="b" t="t" l="l"/>
              <a:pathLst>
                <a:path h="682262" w="10487620">
                  <a:moveTo>
                    <a:pt x="0" y="0"/>
                  </a:moveTo>
                  <a:lnTo>
                    <a:pt x="10487620" y="0"/>
                  </a:lnTo>
                  <a:lnTo>
                    <a:pt x="10487620" y="682262"/>
                  </a:lnTo>
                  <a:lnTo>
                    <a:pt x="0" y="6822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114300"/>
              <a:ext cx="10487620" cy="79656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010"/>
                </a:lnSpc>
                <a:spcBef>
                  <a:spcPct val="0"/>
                </a:spcBef>
              </a:pPr>
              <a:r>
                <a:rPr lang="en-US" sz="2524" strike="noStrike" u="none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Data stored in incompatible formats.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483924" y="3674081"/>
            <a:ext cx="3563391" cy="770385"/>
            <a:chOff x="0" y="0"/>
            <a:chExt cx="4751188" cy="1027181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4751188" cy="1027181"/>
            </a:xfrm>
            <a:custGeom>
              <a:avLst/>
              <a:gdLst/>
              <a:ahLst/>
              <a:cxnLst/>
              <a:rect r="r" b="b" t="t" l="l"/>
              <a:pathLst>
                <a:path h="1027181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1027181"/>
                  </a:lnTo>
                  <a:lnTo>
                    <a:pt x="0" y="102718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4751188" cy="104623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627"/>
                </a:lnSpc>
              </a:pPr>
              <a:r>
                <a:rPr lang="en-US" sz="2850" b="true">
                  <a:solidFill>
                    <a:srgbClr val="1F1E1E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Formatting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9483924" y="4526756"/>
            <a:ext cx="7865715" cy="511696"/>
            <a:chOff x="0" y="0"/>
            <a:chExt cx="10487620" cy="682262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0487620" cy="682262"/>
            </a:xfrm>
            <a:custGeom>
              <a:avLst/>
              <a:gdLst/>
              <a:ahLst/>
              <a:cxnLst/>
              <a:rect r="r" b="b" t="t" l="l"/>
              <a:pathLst>
                <a:path h="682262" w="10487620">
                  <a:moveTo>
                    <a:pt x="0" y="0"/>
                  </a:moveTo>
                  <a:lnTo>
                    <a:pt x="10487620" y="0"/>
                  </a:lnTo>
                  <a:lnTo>
                    <a:pt x="10487620" y="682262"/>
                  </a:lnTo>
                  <a:lnTo>
                    <a:pt x="0" y="6822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-114300"/>
              <a:ext cx="10487620" cy="79656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010"/>
                </a:lnSpc>
                <a:spcBef>
                  <a:spcPct val="0"/>
                </a:spcBef>
              </a:pPr>
              <a:r>
                <a:rPr lang="en-US" sz="2524" strike="noStrike" u="none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Inconsistent case, spaces, date formats.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9483924" y="5230862"/>
            <a:ext cx="3563391" cy="770385"/>
            <a:chOff x="0" y="0"/>
            <a:chExt cx="4751188" cy="1027181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4751188" cy="1027181"/>
            </a:xfrm>
            <a:custGeom>
              <a:avLst/>
              <a:gdLst/>
              <a:ahLst/>
              <a:cxnLst/>
              <a:rect r="r" b="b" t="t" l="l"/>
              <a:pathLst>
                <a:path h="1027181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1027181"/>
                  </a:lnTo>
                  <a:lnTo>
                    <a:pt x="0" y="102718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19050"/>
              <a:ext cx="4751188" cy="104623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627"/>
                </a:lnSpc>
              </a:pPr>
              <a:r>
                <a:rPr lang="en-US" sz="2850" b="true">
                  <a:solidFill>
                    <a:srgbClr val="1F1E1E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Invalid Values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9483924" y="5946874"/>
            <a:ext cx="7865715" cy="511696"/>
            <a:chOff x="0" y="0"/>
            <a:chExt cx="10487620" cy="682262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0487620" cy="682262"/>
            </a:xfrm>
            <a:custGeom>
              <a:avLst/>
              <a:gdLst/>
              <a:ahLst/>
              <a:cxnLst/>
              <a:rect r="r" b="b" t="t" l="l"/>
              <a:pathLst>
                <a:path h="682262" w="10487620">
                  <a:moveTo>
                    <a:pt x="0" y="0"/>
                  </a:moveTo>
                  <a:lnTo>
                    <a:pt x="10487620" y="0"/>
                  </a:lnTo>
                  <a:lnTo>
                    <a:pt x="10487620" y="682262"/>
                  </a:lnTo>
                  <a:lnTo>
                    <a:pt x="0" y="6822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38" id="38"/>
            <p:cNvSpPr txBox="true"/>
            <p:nvPr/>
          </p:nvSpPr>
          <p:spPr>
            <a:xfrm>
              <a:off x="0" y="-114300"/>
              <a:ext cx="10487620" cy="79656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010"/>
                </a:lnSpc>
                <a:spcBef>
                  <a:spcPct val="0"/>
                </a:spcBef>
              </a:pPr>
              <a:r>
                <a:rPr lang="en-US" sz="2524" strike="noStrike" u="none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Out-of-range or logically incorrect data.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9483924" y="6650980"/>
            <a:ext cx="3563391" cy="740346"/>
            <a:chOff x="0" y="0"/>
            <a:chExt cx="4751188" cy="987128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4751188" cy="987128"/>
            </a:xfrm>
            <a:custGeom>
              <a:avLst/>
              <a:gdLst/>
              <a:ahLst/>
              <a:cxnLst/>
              <a:rect r="r" b="b" t="t" l="l"/>
              <a:pathLst>
                <a:path h="987128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987128"/>
                  </a:lnTo>
                  <a:lnTo>
                    <a:pt x="0" y="9871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41" id="41"/>
            <p:cNvSpPr txBox="true"/>
            <p:nvPr/>
          </p:nvSpPr>
          <p:spPr>
            <a:xfrm>
              <a:off x="0" y="-28575"/>
              <a:ext cx="4751188" cy="101570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3500"/>
                </a:lnSpc>
                <a:spcBef>
                  <a:spcPct val="0"/>
                </a:spcBef>
              </a:pPr>
              <a:r>
                <a:rPr lang="en-US" b="true" sz="2750" strike="noStrike" u="none">
                  <a:solidFill>
                    <a:srgbClr val="1F1E1E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Logical Errors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9483924" y="7366992"/>
            <a:ext cx="7865715" cy="511696"/>
            <a:chOff x="0" y="0"/>
            <a:chExt cx="10487620" cy="682262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10487620" cy="682262"/>
            </a:xfrm>
            <a:custGeom>
              <a:avLst/>
              <a:gdLst/>
              <a:ahLst/>
              <a:cxnLst/>
              <a:rect r="r" b="b" t="t" l="l"/>
              <a:pathLst>
                <a:path h="682262" w="10487620">
                  <a:moveTo>
                    <a:pt x="0" y="0"/>
                  </a:moveTo>
                  <a:lnTo>
                    <a:pt x="10487620" y="0"/>
                  </a:lnTo>
                  <a:lnTo>
                    <a:pt x="10487620" y="682262"/>
                  </a:lnTo>
                  <a:lnTo>
                    <a:pt x="0" y="6822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44" id="44"/>
            <p:cNvSpPr txBox="true"/>
            <p:nvPr/>
          </p:nvSpPr>
          <p:spPr>
            <a:xfrm>
              <a:off x="0" y="-114300"/>
              <a:ext cx="10487620" cy="79656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010"/>
                </a:lnSpc>
                <a:spcBef>
                  <a:spcPct val="0"/>
                </a:spcBef>
              </a:pPr>
              <a:r>
                <a:rPr lang="en-US" sz="2524" strike="noStrike" u="none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Contradictory information like illogical dates.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7EEF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AFA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805886" y="143144"/>
            <a:ext cx="10261752" cy="2628646"/>
            <a:chOff x="0" y="0"/>
            <a:chExt cx="12712303" cy="325637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712303" cy="3256379"/>
            </a:xfrm>
            <a:custGeom>
              <a:avLst/>
              <a:gdLst/>
              <a:ahLst/>
              <a:cxnLst/>
              <a:rect r="r" b="b" t="t" l="l"/>
              <a:pathLst>
                <a:path h="3256379" w="12712303">
                  <a:moveTo>
                    <a:pt x="0" y="0"/>
                  </a:moveTo>
                  <a:lnTo>
                    <a:pt x="12712303" y="0"/>
                  </a:lnTo>
                  <a:lnTo>
                    <a:pt x="12712303" y="3256379"/>
                  </a:lnTo>
                  <a:lnTo>
                    <a:pt x="0" y="32563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2712303" cy="329447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125"/>
                </a:lnSpc>
              </a:pPr>
              <a:r>
                <a:rPr lang="en-US" sz="5662" b="true">
                  <a:solidFill>
                    <a:srgbClr val="1F1E1E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Defining a Cleaning Strategy</a:t>
              </a:r>
            </a:p>
          </p:txBody>
        </p:sp>
      </p:grpSp>
      <p:sp>
        <p:nvSpPr>
          <p:cNvPr name="Freeform 10" id="10" descr="preencoded.png"/>
          <p:cNvSpPr/>
          <p:nvPr/>
        </p:nvSpPr>
        <p:spPr>
          <a:xfrm flipH="false" flipV="false" rot="0">
            <a:off x="7805886" y="2987576"/>
            <a:ext cx="1354039" cy="1624905"/>
          </a:xfrm>
          <a:custGeom>
            <a:avLst/>
            <a:gdLst/>
            <a:ahLst/>
            <a:cxnLst/>
            <a:rect r="r" b="b" t="t" l="l"/>
            <a:pathLst>
              <a:path h="1624905" w="1354039">
                <a:moveTo>
                  <a:pt x="0" y="0"/>
                </a:moveTo>
                <a:lnTo>
                  <a:pt x="1354039" y="0"/>
                </a:lnTo>
                <a:lnTo>
                  <a:pt x="1354039" y="1624905"/>
                </a:lnTo>
                <a:lnTo>
                  <a:pt x="0" y="16249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74" r="0" b="-174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9566076" y="3039636"/>
            <a:ext cx="3806205" cy="876876"/>
            <a:chOff x="0" y="0"/>
            <a:chExt cx="4751188" cy="109458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751188" cy="1094582"/>
            </a:xfrm>
            <a:custGeom>
              <a:avLst/>
              <a:gdLst/>
              <a:ahLst/>
              <a:cxnLst/>
              <a:rect r="r" b="b" t="t" l="l"/>
              <a:pathLst>
                <a:path h="1094582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1094582"/>
                  </a:lnTo>
                  <a:lnTo>
                    <a:pt x="0" y="1094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4751188" cy="1113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3881"/>
                </a:lnSpc>
                <a:spcBef>
                  <a:spcPct val="0"/>
                </a:spcBef>
              </a:pPr>
              <a:r>
                <a:rPr lang="en-US" b="true" sz="3049" strike="noStrike" u="none">
                  <a:solidFill>
                    <a:srgbClr val="1F1E1E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Keep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485263" y="3800029"/>
            <a:ext cx="7774038" cy="588985"/>
            <a:chOff x="0" y="0"/>
            <a:chExt cx="10365383" cy="78531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0365384" cy="785313"/>
            </a:xfrm>
            <a:custGeom>
              <a:avLst/>
              <a:gdLst/>
              <a:ahLst/>
              <a:cxnLst/>
              <a:rect r="r" b="b" t="t" l="l"/>
              <a:pathLst>
                <a:path h="785313" w="10365384">
                  <a:moveTo>
                    <a:pt x="0" y="0"/>
                  </a:moveTo>
                  <a:lnTo>
                    <a:pt x="10365384" y="0"/>
                  </a:lnTo>
                  <a:lnTo>
                    <a:pt x="10365384" y="785313"/>
                  </a:lnTo>
                  <a:lnTo>
                    <a:pt x="0" y="7853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123825"/>
              <a:ext cx="10365383" cy="9091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645"/>
                </a:lnSpc>
                <a:spcBef>
                  <a:spcPct val="0"/>
                </a:spcBef>
              </a:pPr>
              <a:r>
                <a:rPr lang="en-US" sz="2924" strike="noStrike" u="none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Accept valid data as is</a:t>
              </a:r>
            </a:p>
          </p:txBody>
        </p:sp>
      </p:grpSp>
      <p:sp>
        <p:nvSpPr>
          <p:cNvPr name="Freeform 17" id="17" descr="preencoded.png"/>
          <p:cNvSpPr/>
          <p:nvPr/>
        </p:nvSpPr>
        <p:spPr>
          <a:xfrm flipH="false" flipV="false" rot="0">
            <a:off x="7805886" y="4612481"/>
            <a:ext cx="1354039" cy="1624905"/>
          </a:xfrm>
          <a:custGeom>
            <a:avLst/>
            <a:gdLst/>
            <a:ahLst/>
            <a:cxnLst/>
            <a:rect r="r" b="b" t="t" l="l"/>
            <a:pathLst>
              <a:path h="1624905" w="1354039">
                <a:moveTo>
                  <a:pt x="0" y="0"/>
                </a:moveTo>
                <a:lnTo>
                  <a:pt x="1354039" y="0"/>
                </a:lnTo>
                <a:lnTo>
                  <a:pt x="1354039" y="1624905"/>
                </a:lnTo>
                <a:lnTo>
                  <a:pt x="0" y="16249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74" r="0" b="-174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9566076" y="4654549"/>
            <a:ext cx="4761744" cy="820937"/>
            <a:chOff x="0" y="0"/>
            <a:chExt cx="6348992" cy="109458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348992" cy="1094582"/>
            </a:xfrm>
            <a:custGeom>
              <a:avLst/>
              <a:gdLst/>
              <a:ahLst/>
              <a:cxnLst/>
              <a:rect r="r" b="b" t="t" l="l"/>
              <a:pathLst>
                <a:path h="1094582" w="6348992">
                  <a:moveTo>
                    <a:pt x="0" y="0"/>
                  </a:moveTo>
                  <a:lnTo>
                    <a:pt x="6348992" y="0"/>
                  </a:lnTo>
                  <a:lnTo>
                    <a:pt x="6348992" y="1094582"/>
                  </a:lnTo>
                  <a:lnTo>
                    <a:pt x="0" y="1094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19050"/>
              <a:ext cx="6348992" cy="1113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3881"/>
                </a:lnSpc>
                <a:spcBef>
                  <a:spcPct val="0"/>
                </a:spcBef>
              </a:pPr>
              <a:r>
                <a:rPr lang="en-US" b="true" sz="3049" strike="noStrike" u="none">
                  <a:solidFill>
                    <a:srgbClr val="1F1E1E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Correct or Transform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566076" y="5409594"/>
            <a:ext cx="7774038" cy="569663"/>
            <a:chOff x="0" y="0"/>
            <a:chExt cx="10365383" cy="75955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0365384" cy="759550"/>
            </a:xfrm>
            <a:custGeom>
              <a:avLst/>
              <a:gdLst/>
              <a:ahLst/>
              <a:cxnLst/>
              <a:rect r="r" b="b" t="t" l="l"/>
              <a:pathLst>
                <a:path h="759550" w="10365384">
                  <a:moveTo>
                    <a:pt x="0" y="0"/>
                  </a:moveTo>
                  <a:lnTo>
                    <a:pt x="10365384" y="0"/>
                  </a:lnTo>
                  <a:lnTo>
                    <a:pt x="10365384" y="759550"/>
                  </a:lnTo>
                  <a:lnTo>
                    <a:pt x="0" y="759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123825"/>
              <a:ext cx="10365383" cy="8833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486"/>
                </a:lnSpc>
                <a:spcBef>
                  <a:spcPct val="0"/>
                </a:spcBef>
              </a:pPr>
              <a:r>
                <a:rPr lang="en-US" sz="2824" strike="noStrike" u="none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Fix errors, standardize formats</a:t>
              </a:r>
            </a:p>
          </p:txBody>
        </p:sp>
      </p:grpSp>
      <p:sp>
        <p:nvSpPr>
          <p:cNvPr name="Freeform 24" id="24" descr="preencoded.png"/>
          <p:cNvSpPr/>
          <p:nvPr/>
        </p:nvSpPr>
        <p:spPr>
          <a:xfrm flipH="false" flipV="false" rot="0">
            <a:off x="7805886" y="6237386"/>
            <a:ext cx="1354039" cy="1624905"/>
          </a:xfrm>
          <a:custGeom>
            <a:avLst/>
            <a:gdLst/>
            <a:ahLst/>
            <a:cxnLst/>
            <a:rect r="r" b="b" t="t" l="l"/>
            <a:pathLst>
              <a:path h="1624905" w="1354039">
                <a:moveTo>
                  <a:pt x="0" y="0"/>
                </a:moveTo>
                <a:lnTo>
                  <a:pt x="1354039" y="0"/>
                </a:lnTo>
                <a:lnTo>
                  <a:pt x="1354039" y="1624905"/>
                </a:lnTo>
                <a:lnTo>
                  <a:pt x="0" y="162490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74" r="0" b="-174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9566076" y="6345386"/>
            <a:ext cx="3563391" cy="820937"/>
            <a:chOff x="0" y="0"/>
            <a:chExt cx="4751188" cy="1094582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4751188" cy="1094582"/>
            </a:xfrm>
            <a:custGeom>
              <a:avLst/>
              <a:gdLst/>
              <a:ahLst/>
              <a:cxnLst/>
              <a:rect r="r" b="b" t="t" l="l"/>
              <a:pathLst>
                <a:path h="1094582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1094582"/>
                  </a:lnTo>
                  <a:lnTo>
                    <a:pt x="0" y="1094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19050"/>
              <a:ext cx="4751188" cy="1113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3881"/>
                </a:lnSpc>
                <a:spcBef>
                  <a:spcPct val="0"/>
                </a:spcBef>
              </a:pPr>
              <a:r>
                <a:rPr lang="en-US" b="true" sz="3049" strike="noStrike" u="none">
                  <a:solidFill>
                    <a:srgbClr val="1F1E1E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Impute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9566076" y="7001372"/>
            <a:ext cx="7774038" cy="1131638"/>
            <a:chOff x="0" y="0"/>
            <a:chExt cx="10365383" cy="150885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0365384" cy="1508850"/>
            </a:xfrm>
            <a:custGeom>
              <a:avLst/>
              <a:gdLst/>
              <a:ahLst/>
              <a:cxnLst/>
              <a:rect r="r" b="b" t="t" l="l"/>
              <a:pathLst>
                <a:path h="1508850" w="10365384">
                  <a:moveTo>
                    <a:pt x="0" y="0"/>
                  </a:moveTo>
                  <a:lnTo>
                    <a:pt x="10365384" y="0"/>
                  </a:lnTo>
                  <a:lnTo>
                    <a:pt x="10365384" y="1508850"/>
                  </a:lnTo>
                  <a:lnTo>
                    <a:pt x="0" y="15088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30" id="30"/>
            <p:cNvSpPr txBox="true"/>
            <p:nvPr/>
          </p:nvSpPr>
          <p:spPr>
            <a:xfrm>
              <a:off x="0" y="-123825"/>
              <a:ext cx="10365383" cy="16326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486"/>
                </a:lnSpc>
                <a:spcBef>
                  <a:spcPct val="0"/>
                </a:spcBef>
              </a:pPr>
              <a:r>
                <a:rPr lang="en-US" sz="2824" strike="noStrike" u="none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Replace missing with calculated or constant values</a:t>
              </a:r>
            </a:p>
          </p:txBody>
        </p:sp>
      </p:grpSp>
      <p:sp>
        <p:nvSpPr>
          <p:cNvPr name="Freeform 31" id="31" descr="preencoded.png"/>
          <p:cNvSpPr/>
          <p:nvPr/>
        </p:nvSpPr>
        <p:spPr>
          <a:xfrm flipH="false" flipV="false" rot="0">
            <a:off x="7805886" y="7862292"/>
            <a:ext cx="1354039" cy="1624905"/>
          </a:xfrm>
          <a:custGeom>
            <a:avLst/>
            <a:gdLst/>
            <a:ahLst/>
            <a:cxnLst/>
            <a:rect r="r" b="b" t="t" l="l"/>
            <a:pathLst>
              <a:path h="1624905" w="1354039">
                <a:moveTo>
                  <a:pt x="0" y="0"/>
                </a:moveTo>
                <a:lnTo>
                  <a:pt x="1354039" y="0"/>
                </a:lnTo>
                <a:lnTo>
                  <a:pt x="1354039" y="1624905"/>
                </a:lnTo>
                <a:lnTo>
                  <a:pt x="0" y="162490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74" r="0" b="-174"/>
            </a:stretch>
          </a:blipFill>
        </p:spPr>
      </p:sp>
      <p:grpSp>
        <p:nvGrpSpPr>
          <p:cNvPr name="Group 32" id="32"/>
          <p:cNvGrpSpPr/>
          <p:nvPr/>
        </p:nvGrpSpPr>
        <p:grpSpPr>
          <a:xfrm rot="0">
            <a:off x="9566076" y="8133010"/>
            <a:ext cx="3563391" cy="820937"/>
            <a:chOff x="0" y="0"/>
            <a:chExt cx="4751188" cy="1094582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4751188" cy="1094582"/>
            </a:xfrm>
            <a:custGeom>
              <a:avLst/>
              <a:gdLst/>
              <a:ahLst/>
              <a:cxnLst/>
              <a:rect r="r" b="b" t="t" l="l"/>
              <a:pathLst>
                <a:path h="1094582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1094582"/>
                  </a:lnTo>
                  <a:lnTo>
                    <a:pt x="0" y="10945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0" y="-19050"/>
              <a:ext cx="4751188" cy="11136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3881"/>
                </a:lnSpc>
                <a:spcBef>
                  <a:spcPct val="0"/>
                </a:spcBef>
              </a:pPr>
              <a:r>
                <a:rPr lang="en-US" b="true" sz="3049" strike="noStrike" u="none">
                  <a:solidFill>
                    <a:srgbClr val="1F1E1E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Remove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9566076" y="8740676"/>
            <a:ext cx="7774038" cy="569663"/>
            <a:chOff x="0" y="0"/>
            <a:chExt cx="10365383" cy="75955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0365384" cy="759550"/>
            </a:xfrm>
            <a:custGeom>
              <a:avLst/>
              <a:gdLst/>
              <a:ahLst/>
              <a:cxnLst/>
              <a:rect r="r" b="b" t="t" l="l"/>
              <a:pathLst>
                <a:path h="759550" w="10365384">
                  <a:moveTo>
                    <a:pt x="0" y="0"/>
                  </a:moveTo>
                  <a:lnTo>
                    <a:pt x="10365384" y="0"/>
                  </a:lnTo>
                  <a:lnTo>
                    <a:pt x="10365384" y="759550"/>
                  </a:lnTo>
                  <a:lnTo>
                    <a:pt x="0" y="759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37" id="37"/>
            <p:cNvSpPr txBox="true"/>
            <p:nvPr/>
          </p:nvSpPr>
          <p:spPr>
            <a:xfrm>
              <a:off x="0" y="-123825"/>
              <a:ext cx="10365383" cy="8833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486"/>
                </a:lnSpc>
                <a:spcBef>
                  <a:spcPct val="0"/>
                </a:spcBef>
              </a:pPr>
              <a:r>
                <a:rPr lang="en-US" sz="2824" strike="noStrike" u="none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Discard irreparable or harmful data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7EEF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AFA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568655" y="731937"/>
            <a:ext cx="9534228" cy="2442284"/>
            <a:chOff x="0" y="0"/>
            <a:chExt cx="12712303" cy="325637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712303" cy="3256379"/>
            </a:xfrm>
            <a:custGeom>
              <a:avLst/>
              <a:gdLst/>
              <a:ahLst/>
              <a:cxnLst/>
              <a:rect r="r" b="b" t="t" l="l"/>
              <a:pathLst>
                <a:path h="3256379" w="12712303">
                  <a:moveTo>
                    <a:pt x="0" y="0"/>
                  </a:moveTo>
                  <a:lnTo>
                    <a:pt x="12712303" y="0"/>
                  </a:lnTo>
                  <a:lnTo>
                    <a:pt x="12712303" y="3256379"/>
                  </a:lnTo>
                  <a:lnTo>
                    <a:pt x="0" y="32563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2712303" cy="329447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125"/>
                </a:lnSpc>
              </a:pPr>
              <a:r>
                <a:rPr lang="en-US" sz="5662" b="true">
                  <a:solidFill>
                    <a:srgbClr val="1F1E1E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Implementing Cleaning Actions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801124" y="3609082"/>
            <a:ext cx="212526" cy="1050577"/>
            <a:chOff x="0" y="0"/>
            <a:chExt cx="283368" cy="140077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6350" y="6350"/>
              <a:ext cx="270637" cy="1388110"/>
            </a:xfrm>
            <a:custGeom>
              <a:avLst/>
              <a:gdLst/>
              <a:ahLst/>
              <a:cxnLst/>
              <a:rect r="r" b="b" t="t" l="l"/>
              <a:pathLst>
                <a:path h="1388110" w="270637">
                  <a:moveTo>
                    <a:pt x="0" y="140462"/>
                  </a:moveTo>
                  <a:cubicBezTo>
                    <a:pt x="0" y="62865"/>
                    <a:pt x="60579" y="0"/>
                    <a:pt x="135382" y="0"/>
                  </a:cubicBezTo>
                  <a:cubicBezTo>
                    <a:pt x="210185" y="0"/>
                    <a:pt x="270637" y="62865"/>
                    <a:pt x="270637" y="140462"/>
                  </a:cubicBezTo>
                  <a:lnTo>
                    <a:pt x="270637" y="1247648"/>
                  </a:lnTo>
                  <a:cubicBezTo>
                    <a:pt x="270637" y="1325245"/>
                    <a:pt x="210058" y="1388110"/>
                    <a:pt x="135255" y="1388110"/>
                  </a:cubicBezTo>
                  <a:cubicBezTo>
                    <a:pt x="60452" y="1388110"/>
                    <a:pt x="0" y="1325245"/>
                    <a:pt x="0" y="1247648"/>
                  </a:cubicBezTo>
                  <a:close/>
                </a:path>
              </a:pathLst>
            </a:custGeom>
            <a:solidFill>
              <a:srgbClr val="D5DCF6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83464" cy="1400810"/>
            </a:xfrm>
            <a:custGeom>
              <a:avLst/>
              <a:gdLst/>
              <a:ahLst/>
              <a:cxnLst/>
              <a:rect r="r" b="b" t="t" l="l"/>
              <a:pathLst>
                <a:path h="1400810" w="283464">
                  <a:moveTo>
                    <a:pt x="0" y="146812"/>
                  </a:moveTo>
                  <a:cubicBezTo>
                    <a:pt x="0" y="65913"/>
                    <a:pt x="63246" y="0"/>
                    <a:pt x="141732" y="0"/>
                  </a:cubicBezTo>
                  <a:cubicBezTo>
                    <a:pt x="143637" y="0"/>
                    <a:pt x="145542" y="889"/>
                    <a:pt x="146685" y="2413"/>
                  </a:cubicBezTo>
                  <a:lnTo>
                    <a:pt x="141732" y="6350"/>
                  </a:lnTo>
                  <a:lnTo>
                    <a:pt x="141732" y="0"/>
                  </a:lnTo>
                  <a:lnTo>
                    <a:pt x="141732" y="6350"/>
                  </a:lnTo>
                  <a:lnTo>
                    <a:pt x="141732" y="0"/>
                  </a:lnTo>
                  <a:cubicBezTo>
                    <a:pt x="220218" y="0"/>
                    <a:pt x="283464" y="65913"/>
                    <a:pt x="283464" y="146812"/>
                  </a:cubicBezTo>
                  <a:lnTo>
                    <a:pt x="283464" y="1253998"/>
                  </a:lnTo>
                  <a:lnTo>
                    <a:pt x="277114" y="1253998"/>
                  </a:lnTo>
                  <a:lnTo>
                    <a:pt x="283464" y="1253998"/>
                  </a:lnTo>
                  <a:cubicBezTo>
                    <a:pt x="283464" y="1334770"/>
                    <a:pt x="220218" y="1400810"/>
                    <a:pt x="141732" y="1400810"/>
                  </a:cubicBezTo>
                  <a:lnTo>
                    <a:pt x="141732" y="1394460"/>
                  </a:lnTo>
                  <a:lnTo>
                    <a:pt x="141732" y="1388110"/>
                  </a:lnTo>
                  <a:lnTo>
                    <a:pt x="141732" y="1394460"/>
                  </a:lnTo>
                  <a:lnTo>
                    <a:pt x="141732" y="1400810"/>
                  </a:lnTo>
                  <a:cubicBezTo>
                    <a:pt x="63246" y="1400810"/>
                    <a:pt x="0" y="1334897"/>
                    <a:pt x="0" y="1253998"/>
                  </a:cubicBezTo>
                  <a:lnTo>
                    <a:pt x="0" y="146812"/>
                  </a:lnTo>
                  <a:lnTo>
                    <a:pt x="6350" y="146812"/>
                  </a:lnTo>
                  <a:lnTo>
                    <a:pt x="0" y="146812"/>
                  </a:lnTo>
                  <a:moveTo>
                    <a:pt x="12700" y="146812"/>
                  </a:moveTo>
                  <a:lnTo>
                    <a:pt x="12700" y="1253998"/>
                  </a:lnTo>
                  <a:lnTo>
                    <a:pt x="6350" y="1253998"/>
                  </a:lnTo>
                  <a:lnTo>
                    <a:pt x="12700" y="1253998"/>
                  </a:lnTo>
                  <a:cubicBezTo>
                    <a:pt x="12700" y="1328293"/>
                    <a:pt x="70612" y="1388110"/>
                    <a:pt x="141732" y="1388110"/>
                  </a:cubicBezTo>
                  <a:cubicBezTo>
                    <a:pt x="145288" y="1388110"/>
                    <a:pt x="148082" y="1390904"/>
                    <a:pt x="148082" y="1394460"/>
                  </a:cubicBezTo>
                  <a:cubicBezTo>
                    <a:pt x="148082" y="1398016"/>
                    <a:pt x="145288" y="1400810"/>
                    <a:pt x="141732" y="1400810"/>
                  </a:cubicBezTo>
                  <a:cubicBezTo>
                    <a:pt x="138176" y="1400810"/>
                    <a:pt x="135382" y="1398016"/>
                    <a:pt x="135382" y="1394460"/>
                  </a:cubicBezTo>
                  <a:cubicBezTo>
                    <a:pt x="135382" y="1390904"/>
                    <a:pt x="138176" y="1388110"/>
                    <a:pt x="141732" y="1388110"/>
                  </a:cubicBezTo>
                  <a:cubicBezTo>
                    <a:pt x="212725" y="1388110"/>
                    <a:pt x="270764" y="1328293"/>
                    <a:pt x="270764" y="1253998"/>
                  </a:cubicBezTo>
                  <a:lnTo>
                    <a:pt x="270764" y="146812"/>
                  </a:lnTo>
                  <a:lnTo>
                    <a:pt x="277114" y="146812"/>
                  </a:lnTo>
                  <a:lnTo>
                    <a:pt x="270764" y="146812"/>
                  </a:lnTo>
                  <a:cubicBezTo>
                    <a:pt x="270637" y="72517"/>
                    <a:pt x="212725" y="12700"/>
                    <a:pt x="141732" y="12700"/>
                  </a:cubicBezTo>
                  <a:cubicBezTo>
                    <a:pt x="139827" y="12700"/>
                    <a:pt x="137922" y="11811"/>
                    <a:pt x="136779" y="10287"/>
                  </a:cubicBezTo>
                  <a:lnTo>
                    <a:pt x="141732" y="6350"/>
                  </a:lnTo>
                  <a:lnTo>
                    <a:pt x="141732" y="12700"/>
                  </a:lnTo>
                  <a:cubicBezTo>
                    <a:pt x="70612" y="12700"/>
                    <a:pt x="12700" y="72517"/>
                    <a:pt x="12700" y="146812"/>
                  </a:cubicBezTo>
                  <a:close/>
                </a:path>
              </a:pathLst>
            </a:custGeom>
            <a:solidFill>
              <a:srgbClr val="BBC2DC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8415040" y="3210618"/>
            <a:ext cx="3920729" cy="1227585"/>
            <a:chOff x="0" y="0"/>
            <a:chExt cx="5227638" cy="163678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227638" cy="1636781"/>
            </a:xfrm>
            <a:custGeom>
              <a:avLst/>
              <a:gdLst/>
              <a:ahLst/>
              <a:cxnLst/>
              <a:rect r="r" b="b" t="t" l="l"/>
              <a:pathLst>
                <a:path h="1636781" w="5227638">
                  <a:moveTo>
                    <a:pt x="0" y="0"/>
                  </a:moveTo>
                  <a:lnTo>
                    <a:pt x="5227638" y="0"/>
                  </a:lnTo>
                  <a:lnTo>
                    <a:pt x="5227638" y="1636781"/>
                  </a:lnTo>
                  <a:lnTo>
                    <a:pt x="0" y="163678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5227638" cy="165583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627"/>
                </a:lnSpc>
              </a:pPr>
              <a:r>
                <a:rPr lang="en-US" sz="2850" b="true">
                  <a:solidFill>
                    <a:srgbClr val="3B3535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Create Clean Versions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415040" y="4221510"/>
            <a:ext cx="8925074" cy="531019"/>
            <a:chOff x="0" y="0"/>
            <a:chExt cx="11900098" cy="70802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900098" cy="708025"/>
            </a:xfrm>
            <a:custGeom>
              <a:avLst/>
              <a:gdLst/>
              <a:ahLst/>
              <a:cxnLst/>
              <a:rect r="r" b="b" t="t" l="l"/>
              <a:pathLst>
                <a:path h="708025" w="11900098">
                  <a:moveTo>
                    <a:pt x="0" y="0"/>
                  </a:moveTo>
                  <a:lnTo>
                    <a:pt x="11900098" y="0"/>
                  </a:lnTo>
                  <a:lnTo>
                    <a:pt x="11900098" y="708025"/>
                  </a:lnTo>
                  <a:lnTo>
                    <a:pt x="0" y="7080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114300"/>
              <a:ext cx="11900098" cy="8223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169"/>
                </a:lnSpc>
                <a:spcBef>
                  <a:spcPct val="0"/>
                </a:spcBef>
              </a:pPr>
              <a:r>
                <a:rPr lang="en-US" sz="2624" strike="noStrike" u="none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Do not overwrite raw data directly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8207276" y="4920852"/>
            <a:ext cx="212526" cy="1050577"/>
            <a:chOff x="0" y="0"/>
            <a:chExt cx="283368" cy="140077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6350" y="6350"/>
              <a:ext cx="270637" cy="1388110"/>
            </a:xfrm>
            <a:custGeom>
              <a:avLst/>
              <a:gdLst/>
              <a:ahLst/>
              <a:cxnLst/>
              <a:rect r="r" b="b" t="t" l="l"/>
              <a:pathLst>
                <a:path h="1388110" w="270637">
                  <a:moveTo>
                    <a:pt x="0" y="140462"/>
                  </a:moveTo>
                  <a:cubicBezTo>
                    <a:pt x="0" y="62865"/>
                    <a:pt x="60579" y="0"/>
                    <a:pt x="135382" y="0"/>
                  </a:cubicBezTo>
                  <a:cubicBezTo>
                    <a:pt x="210185" y="0"/>
                    <a:pt x="270637" y="62865"/>
                    <a:pt x="270637" y="140462"/>
                  </a:cubicBezTo>
                  <a:lnTo>
                    <a:pt x="270637" y="1247648"/>
                  </a:lnTo>
                  <a:cubicBezTo>
                    <a:pt x="270637" y="1325245"/>
                    <a:pt x="210058" y="1388110"/>
                    <a:pt x="135255" y="1388110"/>
                  </a:cubicBezTo>
                  <a:cubicBezTo>
                    <a:pt x="60452" y="1388110"/>
                    <a:pt x="0" y="1325245"/>
                    <a:pt x="0" y="1247648"/>
                  </a:cubicBezTo>
                  <a:close/>
                </a:path>
              </a:pathLst>
            </a:custGeom>
            <a:solidFill>
              <a:srgbClr val="D5DCF6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83464" cy="1400810"/>
            </a:xfrm>
            <a:custGeom>
              <a:avLst/>
              <a:gdLst/>
              <a:ahLst/>
              <a:cxnLst/>
              <a:rect r="r" b="b" t="t" l="l"/>
              <a:pathLst>
                <a:path h="1400810" w="283464">
                  <a:moveTo>
                    <a:pt x="0" y="146812"/>
                  </a:moveTo>
                  <a:cubicBezTo>
                    <a:pt x="0" y="65913"/>
                    <a:pt x="63246" y="0"/>
                    <a:pt x="141732" y="0"/>
                  </a:cubicBezTo>
                  <a:cubicBezTo>
                    <a:pt x="143637" y="0"/>
                    <a:pt x="145542" y="889"/>
                    <a:pt x="146685" y="2413"/>
                  </a:cubicBezTo>
                  <a:lnTo>
                    <a:pt x="141732" y="6350"/>
                  </a:lnTo>
                  <a:lnTo>
                    <a:pt x="141732" y="0"/>
                  </a:lnTo>
                  <a:lnTo>
                    <a:pt x="141732" y="6350"/>
                  </a:lnTo>
                  <a:lnTo>
                    <a:pt x="141732" y="0"/>
                  </a:lnTo>
                  <a:cubicBezTo>
                    <a:pt x="220218" y="0"/>
                    <a:pt x="283464" y="65913"/>
                    <a:pt x="283464" y="146812"/>
                  </a:cubicBezTo>
                  <a:lnTo>
                    <a:pt x="283464" y="1253998"/>
                  </a:lnTo>
                  <a:lnTo>
                    <a:pt x="277114" y="1253998"/>
                  </a:lnTo>
                  <a:lnTo>
                    <a:pt x="283464" y="1253998"/>
                  </a:lnTo>
                  <a:cubicBezTo>
                    <a:pt x="283464" y="1334770"/>
                    <a:pt x="220218" y="1400810"/>
                    <a:pt x="141732" y="1400810"/>
                  </a:cubicBezTo>
                  <a:lnTo>
                    <a:pt x="141732" y="1394460"/>
                  </a:lnTo>
                  <a:lnTo>
                    <a:pt x="141732" y="1388110"/>
                  </a:lnTo>
                  <a:lnTo>
                    <a:pt x="141732" y="1394460"/>
                  </a:lnTo>
                  <a:lnTo>
                    <a:pt x="141732" y="1400810"/>
                  </a:lnTo>
                  <a:cubicBezTo>
                    <a:pt x="63246" y="1400810"/>
                    <a:pt x="0" y="1334897"/>
                    <a:pt x="0" y="1253998"/>
                  </a:cubicBezTo>
                  <a:lnTo>
                    <a:pt x="0" y="146812"/>
                  </a:lnTo>
                  <a:lnTo>
                    <a:pt x="6350" y="146812"/>
                  </a:lnTo>
                  <a:lnTo>
                    <a:pt x="0" y="146812"/>
                  </a:lnTo>
                  <a:moveTo>
                    <a:pt x="12700" y="146812"/>
                  </a:moveTo>
                  <a:lnTo>
                    <a:pt x="12700" y="1253998"/>
                  </a:lnTo>
                  <a:lnTo>
                    <a:pt x="6350" y="1253998"/>
                  </a:lnTo>
                  <a:lnTo>
                    <a:pt x="12700" y="1253998"/>
                  </a:lnTo>
                  <a:cubicBezTo>
                    <a:pt x="12700" y="1328293"/>
                    <a:pt x="70612" y="1388110"/>
                    <a:pt x="141732" y="1388110"/>
                  </a:cubicBezTo>
                  <a:cubicBezTo>
                    <a:pt x="145288" y="1388110"/>
                    <a:pt x="148082" y="1390904"/>
                    <a:pt x="148082" y="1394460"/>
                  </a:cubicBezTo>
                  <a:cubicBezTo>
                    <a:pt x="148082" y="1398016"/>
                    <a:pt x="145288" y="1400810"/>
                    <a:pt x="141732" y="1400810"/>
                  </a:cubicBezTo>
                  <a:cubicBezTo>
                    <a:pt x="138176" y="1400810"/>
                    <a:pt x="135382" y="1398016"/>
                    <a:pt x="135382" y="1394460"/>
                  </a:cubicBezTo>
                  <a:cubicBezTo>
                    <a:pt x="135382" y="1390904"/>
                    <a:pt x="138176" y="1388110"/>
                    <a:pt x="141732" y="1388110"/>
                  </a:cubicBezTo>
                  <a:cubicBezTo>
                    <a:pt x="212725" y="1388110"/>
                    <a:pt x="270764" y="1328293"/>
                    <a:pt x="270764" y="1253998"/>
                  </a:cubicBezTo>
                  <a:lnTo>
                    <a:pt x="270764" y="146812"/>
                  </a:lnTo>
                  <a:lnTo>
                    <a:pt x="277114" y="146812"/>
                  </a:lnTo>
                  <a:lnTo>
                    <a:pt x="270764" y="146812"/>
                  </a:lnTo>
                  <a:cubicBezTo>
                    <a:pt x="270637" y="72517"/>
                    <a:pt x="212725" y="12700"/>
                    <a:pt x="141732" y="12700"/>
                  </a:cubicBezTo>
                  <a:cubicBezTo>
                    <a:pt x="139827" y="12700"/>
                    <a:pt x="137922" y="11811"/>
                    <a:pt x="136779" y="10287"/>
                  </a:cubicBezTo>
                  <a:lnTo>
                    <a:pt x="141732" y="6350"/>
                  </a:lnTo>
                  <a:lnTo>
                    <a:pt x="141732" y="12700"/>
                  </a:lnTo>
                  <a:cubicBezTo>
                    <a:pt x="70612" y="12700"/>
                    <a:pt x="12700" y="72517"/>
                    <a:pt x="12700" y="146812"/>
                  </a:cubicBezTo>
                  <a:close/>
                </a:path>
              </a:pathLst>
            </a:custGeom>
            <a:solidFill>
              <a:srgbClr val="BBC2DC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8821191" y="4925615"/>
            <a:ext cx="3563391" cy="770385"/>
            <a:chOff x="0" y="0"/>
            <a:chExt cx="4751188" cy="1027181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751188" cy="1027181"/>
            </a:xfrm>
            <a:custGeom>
              <a:avLst/>
              <a:gdLst/>
              <a:ahLst/>
              <a:cxnLst/>
              <a:rect r="r" b="b" t="t" l="l"/>
              <a:pathLst>
                <a:path h="1027181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1027181"/>
                  </a:lnTo>
                  <a:lnTo>
                    <a:pt x="0" y="102718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19050"/>
              <a:ext cx="4751188" cy="104623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627"/>
                </a:lnSpc>
              </a:pPr>
              <a:r>
                <a:rPr lang="en-US" sz="2850" b="true">
                  <a:solidFill>
                    <a:srgbClr val="3B3535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Apply Corrections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8821191" y="5533281"/>
            <a:ext cx="8518922" cy="531019"/>
            <a:chOff x="0" y="0"/>
            <a:chExt cx="11358563" cy="708025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1358563" cy="708025"/>
            </a:xfrm>
            <a:custGeom>
              <a:avLst/>
              <a:gdLst/>
              <a:ahLst/>
              <a:cxnLst/>
              <a:rect r="r" b="b" t="t" l="l"/>
              <a:pathLst>
                <a:path h="708025" w="11358563">
                  <a:moveTo>
                    <a:pt x="0" y="0"/>
                  </a:moveTo>
                  <a:lnTo>
                    <a:pt x="11358563" y="0"/>
                  </a:lnTo>
                  <a:lnTo>
                    <a:pt x="11358563" y="708025"/>
                  </a:lnTo>
                  <a:lnTo>
                    <a:pt x="0" y="7080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114300"/>
              <a:ext cx="11358563" cy="8223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169"/>
                </a:lnSpc>
                <a:spcBef>
                  <a:spcPct val="0"/>
                </a:spcBef>
              </a:pPr>
              <a:r>
                <a:rPr lang="en-US" sz="2624" strike="noStrike" u="none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Standardize formats, fix typos, convert types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8613576" y="6232624"/>
            <a:ext cx="212526" cy="1050577"/>
            <a:chOff x="0" y="0"/>
            <a:chExt cx="283368" cy="140077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6350" y="6350"/>
              <a:ext cx="270637" cy="1388110"/>
            </a:xfrm>
            <a:custGeom>
              <a:avLst/>
              <a:gdLst/>
              <a:ahLst/>
              <a:cxnLst/>
              <a:rect r="r" b="b" t="t" l="l"/>
              <a:pathLst>
                <a:path h="1388110" w="270637">
                  <a:moveTo>
                    <a:pt x="0" y="140462"/>
                  </a:moveTo>
                  <a:cubicBezTo>
                    <a:pt x="0" y="62865"/>
                    <a:pt x="60579" y="0"/>
                    <a:pt x="135382" y="0"/>
                  </a:cubicBezTo>
                  <a:cubicBezTo>
                    <a:pt x="210185" y="0"/>
                    <a:pt x="270637" y="62865"/>
                    <a:pt x="270637" y="140462"/>
                  </a:cubicBezTo>
                  <a:lnTo>
                    <a:pt x="270637" y="1247648"/>
                  </a:lnTo>
                  <a:cubicBezTo>
                    <a:pt x="270637" y="1325245"/>
                    <a:pt x="210058" y="1388110"/>
                    <a:pt x="135255" y="1388110"/>
                  </a:cubicBezTo>
                  <a:cubicBezTo>
                    <a:pt x="60452" y="1388110"/>
                    <a:pt x="0" y="1325245"/>
                    <a:pt x="0" y="1247648"/>
                  </a:cubicBezTo>
                  <a:close/>
                </a:path>
              </a:pathLst>
            </a:custGeom>
            <a:solidFill>
              <a:srgbClr val="D5DCF6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283464" cy="1400810"/>
            </a:xfrm>
            <a:custGeom>
              <a:avLst/>
              <a:gdLst/>
              <a:ahLst/>
              <a:cxnLst/>
              <a:rect r="r" b="b" t="t" l="l"/>
              <a:pathLst>
                <a:path h="1400810" w="283464">
                  <a:moveTo>
                    <a:pt x="0" y="146812"/>
                  </a:moveTo>
                  <a:cubicBezTo>
                    <a:pt x="0" y="65913"/>
                    <a:pt x="63246" y="0"/>
                    <a:pt x="141732" y="0"/>
                  </a:cubicBezTo>
                  <a:cubicBezTo>
                    <a:pt x="143637" y="0"/>
                    <a:pt x="145542" y="889"/>
                    <a:pt x="146685" y="2413"/>
                  </a:cubicBezTo>
                  <a:lnTo>
                    <a:pt x="141732" y="6350"/>
                  </a:lnTo>
                  <a:lnTo>
                    <a:pt x="141732" y="0"/>
                  </a:lnTo>
                  <a:lnTo>
                    <a:pt x="141732" y="6350"/>
                  </a:lnTo>
                  <a:lnTo>
                    <a:pt x="141732" y="0"/>
                  </a:lnTo>
                  <a:cubicBezTo>
                    <a:pt x="220218" y="0"/>
                    <a:pt x="283464" y="65913"/>
                    <a:pt x="283464" y="146812"/>
                  </a:cubicBezTo>
                  <a:lnTo>
                    <a:pt x="283464" y="1253998"/>
                  </a:lnTo>
                  <a:lnTo>
                    <a:pt x="277114" y="1253998"/>
                  </a:lnTo>
                  <a:lnTo>
                    <a:pt x="283464" y="1253998"/>
                  </a:lnTo>
                  <a:cubicBezTo>
                    <a:pt x="283464" y="1334770"/>
                    <a:pt x="220218" y="1400810"/>
                    <a:pt x="141732" y="1400810"/>
                  </a:cubicBezTo>
                  <a:lnTo>
                    <a:pt x="141732" y="1394460"/>
                  </a:lnTo>
                  <a:lnTo>
                    <a:pt x="141732" y="1388110"/>
                  </a:lnTo>
                  <a:lnTo>
                    <a:pt x="141732" y="1394460"/>
                  </a:lnTo>
                  <a:lnTo>
                    <a:pt x="141732" y="1400810"/>
                  </a:lnTo>
                  <a:cubicBezTo>
                    <a:pt x="63246" y="1400810"/>
                    <a:pt x="0" y="1334897"/>
                    <a:pt x="0" y="1253998"/>
                  </a:cubicBezTo>
                  <a:lnTo>
                    <a:pt x="0" y="146812"/>
                  </a:lnTo>
                  <a:lnTo>
                    <a:pt x="6350" y="146812"/>
                  </a:lnTo>
                  <a:lnTo>
                    <a:pt x="0" y="146812"/>
                  </a:lnTo>
                  <a:moveTo>
                    <a:pt x="12700" y="146812"/>
                  </a:moveTo>
                  <a:lnTo>
                    <a:pt x="12700" y="1253998"/>
                  </a:lnTo>
                  <a:lnTo>
                    <a:pt x="6350" y="1253998"/>
                  </a:lnTo>
                  <a:lnTo>
                    <a:pt x="12700" y="1253998"/>
                  </a:lnTo>
                  <a:cubicBezTo>
                    <a:pt x="12700" y="1328293"/>
                    <a:pt x="70612" y="1388110"/>
                    <a:pt x="141732" y="1388110"/>
                  </a:cubicBezTo>
                  <a:cubicBezTo>
                    <a:pt x="145288" y="1388110"/>
                    <a:pt x="148082" y="1390904"/>
                    <a:pt x="148082" y="1394460"/>
                  </a:cubicBezTo>
                  <a:cubicBezTo>
                    <a:pt x="148082" y="1398016"/>
                    <a:pt x="145288" y="1400810"/>
                    <a:pt x="141732" y="1400810"/>
                  </a:cubicBezTo>
                  <a:cubicBezTo>
                    <a:pt x="138176" y="1400810"/>
                    <a:pt x="135382" y="1398016"/>
                    <a:pt x="135382" y="1394460"/>
                  </a:cubicBezTo>
                  <a:cubicBezTo>
                    <a:pt x="135382" y="1390904"/>
                    <a:pt x="138176" y="1388110"/>
                    <a:pt x="141732" y="1388110"/>
                  </a:cubicBezTo>
                  <a:cubicBezTo>
                    <a:pt x="212725" y="1388110"/>
                    <a:pt x="270764" y="1328293"/>
                    <a:pt x="270764" y="1253998"/>
                  </a:cubicBezTo>
                  <a:lnTo>
                    <a:pt x="270764" y="146812"/>
                  </a:lnTo>
                  <a:lnTo>
                    <a:pt x="277114" y="146812"/>
                  </a:lnTo>
                  <a:lnTo>
                    <a:pt x="270764" y="146812"/>
                  </a:lnTo>
                  <a:cubicBezTo>
                    <a:pt x="270637" y="72517"/>
                    <a:pt x="212725" y="12700"/>
                    <a:pt x="141732" y="12700"/>
                  </a:cubicBezTo>
                  <a:cubicBezTo>
                    <a:pt x="139827" y="12700"/>
                    <a:pt x="137922" y="11811"/>
                    <a:pt x="136779" y="10287"/>
                  </a:cubicBezTo>
                  <a:lnTo>
                    <a:pt x="141732" y="6350"/>
                  </a:lnTo>
                  <a:lnTo>
                    <a:pt x="141732" y="12700"/>
                  </a:lnTo>
                  <a:cubicBezTo>
                    <a:pt x="70612" y="12700"/>
                    <a:pt x="12700" y="72517"/>
                    <a:pt x="12700" y="146812"/>
                  </a:cubicBezTo>
                  <a:close/>
                </a:path>
              </a:pathLst>
            </a:custGeom>
            <a:solidFill>
              <a:srgbClr val="BBC2DC"/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9170342" y="6111925"/>
            <a:ext cx="5154806" cy="800424"/>
            <a:chOff x="0" y="0"/>
            <a:chExt cx="6873075" cy="1067232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6873074" cy="1067232"/>
            </a:xfrm>
            <a:custGeom>
              <a:avLst/>
              <a:gdLst/>
              <a:ahLst/>
              <a:cxnLst/>
              <a:rect r="r" b="b" t="t" l="l"/>
              <a:pathLst>
                <a:path h="1067232" w="6873074">
                  <a:moveTo>
                    <a:pt x="0" y="0"/>
                  </a:moveTo>
                  <a:lnTo>
                    <a:pt x="6873074" y="0"/>
                  </a:lnTo>
                  <a:lnTo>
                    <a:pt x="6873074" y="1067232"/>
                  </a:lnTo>
                  <a:lnTo>
                    <a:pt x="0" y="10672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19050"/>
              <a:ext cx="6873075" cy="108628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754"/>
                </a:lnSpc>
              </a:pPr>
              <a:r>
                <a:rPr lang="en-US" sz="2949" b="true">
                  <a:solidFill>
                    <a:srgbClr val="3B3535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Handle Missing Values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9146679" y="6752183"/>
            <a:ext cx="8112621" cy="531019"/>
            <a:chOff x="0" y="0"/>
            <a:chExt cx="10816828" cy="708025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0816828" cy="708025"/>
            </a:xfrm>
            <a:custGeom>
              <a:avLst/>
              <a:gdLst/>
              <a:ahLst/>
              <a:cxnLst/>
              <a:rect r="r" b="b" t="t" l="l"/>
              <a:pathLst>
                <a:path h="708025" w="10816828">
                  <a:moveTo>
                    <a:pt x="0" y="0"/>
                  </a:moveTo>
                  <a:lnTo>
                    <a:pt x="10816828" y="0"/>
                  </a:lnTo>
                  <a:lnTo>
                    <a:pt x="10816828" y="708025"/>
                  </a:lnTo>
                  <a:lnTo>
                    <a:pt x="0" y="7080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36" id="36"/>
            <p:cNvSpPr txBox="true"/>
            <p:nvPr/>
          </p:nvSpPr>
          <p:spPr>
            <a:xfrm>
              <a:off x="0" y="-114300"/>
              <a:ext cx="10816828" cy="8223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169"/>
                </a:lnSpc>
                <a:spcBef>
                  <a:spcPct val="0"/>
                </a:spcBef>
              </a:pPr>
              <a:r>
                <a:rPr lang="en-US" sz="2624" strike="noStrike" u="none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Use chosen imputation methods cautiously.</a:t>
              </a: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9019729" y="7544395"/>
            <a:ext cx="212526" cy="1050577"/>
            <a:chOff x="0" y="0"/>
            <a:chExt cx="283368" cy="140077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6350" y="6350"/>
              <a:ext cx="270637" cy="1388110"/>
            </a:xfrm>
            <a:custGeom>
              <a:avLst/>
              <a:gdLst/>
              <a:ahLst/>
              <a:cxnLst/>
              <a:rect r="r" b="b" t="t" l="l"/>
              <a:pathLst>
                <a:path h="1388110" w="270637">
                  <a:moveTo>
                    <a:pt x="0" y="140462"/>
                  </a:moveTo>
                  <a:cubicBezTo>
                    <a:pt x="0" y="62865"/>
                    <a:pt x="60579" y="0"/>
                    <a:pt x="135382" y="0"/>
                  </a:cubicBezTo>
                  <a:cubicBezTo>
                    <a:pt x="210185" y="0"/>
                    <a:pt x="270637" y="62865"/>
                    <a:pt x="270637" y="140462"/>
                  </a:cubicBezTo>
                  <a:lnTo>
                    <a:pt x="270637" y="1247648"/>
                  </a:lnTo>
                  <a:cubicBezTo>
                    <a:pt x="270637" y="1325245"/>
                    <a:pt x="210058" y="1388110"/>
                    <a:pt x="135255" y="1388110"/>
                  </a:cubicBezTo>
                  <a:cubicBezTo>
                    <a:pt x="60452" y="1388110"/>
                    <a:pt x="0" y="1325245"/>
                    <a:pt x="0" y="1247648"/>
                  </a:cubicBezTo>
                  <a:close/>
                </a:path>
              </a:pathLst>
            </a:custGeom>
            <a:solidFill>
              <a:srgbClr val="D5DCF6"/>
            </a:solidFill>
          </p:spPr>
        </p:sp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283464" cy="1400810"/>
            </a:xfrm>
            <a:custGeom>
              <a:avLst/>
              <a:gdLst/>
              <a:ahLst/>
              <a:cxnLst/>
              <a:rect r="r" b="b" t="t" l="l"/>
              <a:pathLst>
                <a:path h="1400810" w="283464">
                  <a:moveTo>
                    <a:pt x="0" y="146812"/>
                  </a:moveTo>
                  <a:cubicBezTo>
                    <a:pt x="0" y="65913"/>
                    <a:pt x="63246" y="0"/>
                    <a:pt x="141732" y="0"/>
                  </a:cubicBezTo>
                  <a:cubicBezTo>
                    <a:pt x="143637" y="0"/>
                    <a:pt x="145542" y="889"/>
                    <a:pt x="146685" y="2413"/>
                  </a:cubicBezTo>
                  <a:lnTo>
                    <a:pt x="141732" y="6350"/>
                  </a:lnTo>
                  <a:lnTo>
                    <a:pt x="141732" y="0"/>
                  </a:lnTo>
                  <a:lnTo>
                    <a:pt x="141732" y="6350"/>
                  </a:lnTo>
                  <a:lnTo>
                    <a:pt x="141732" y="0"/>
                  </a:lnTo>
                  <a:cubicBezTo>
                    <a:pt x="220218" y="0"/>
                    <a:pt x="283464" y="65913"/>
                    <a:pt x="283464" y="146812"/>
                  </a:cubicBezTo>
                  <a:lnTo>
                    <a:pt x="283464" y="1253998"/>
                  </a:lnTo>
                  <a:lnTo>
                    <a:pt x="277114" y="1253998"/>
                  </a:lnTo>
                  <a:lnTo>
                    <a:pt x="283464" y="1253998"/>
                  </a:lnTo>
                  <a:cubicBezTo>
                    <a:pt x="283464" y="1334770"/>
                    <a:pt x="220218" y="1400810"/>
                    <a:pt x="141732" y="1400810"/>
                  </a:cubicBezTo>
                  <a:lnTo>
                    <a:pt x="141732" y="1394460"/>
                  </a:lnTo>
                  <a:lnTo>
                    <a:pt x="141732" y="1388110"/>
                  </a:lnTo>
                  <a:lnTo>
                    <a:pt x="141732" y="1394460"/>
                  </a:lnTo>
                  <a:lnTo>
                    <a:pt x="141732" y="1400810"/>
                  </a:lnTo>
                  <a:cubicBezTo>
                    <a:pt x="63246" y="1400810"/>
                    <a:pt x="0" y="1334897"/>
                    <a:pt x="0" y="1253998"/>
                  </a:cubicBezTo>
                  <a:lnTo>
                    <a:pt x="0" y="146812"/>
                  </a:lnTo>
                  <a:lnTo>
                    <a:pt x="6350" y="146812"/>
                  </a:lnTo>
                  <a:lnTo>
                    <a:pt x="0" y="146812"/>
                  </a:lnTo>
                  <a:moveTo>
                    <a:pt x="12700" y="146812"/>
                  </a:moveTo>
                  <a:lnTo>
                    <a:pt x="12700" y="1253998"/>
                  </a:lnTo>
                  <a:lnTo>
                    <a:pt x="6350" y="1253998"/>
                  </a:lnTo>
                  <a:lnTo>
                    <a:pt x="12700" y="1253998"/>
                  </a:lnTo>
                  <a:cubicBezTo>
                    <a:pt x="12700" y="1328293"/>
                    <a:pt x="70612" y="1388110"/>
                    <a:pt x="141732" y="1388110"/>
                  </a:cubicBezTo>
                  <a:cubicBezTo>
                    <a:pt x="145288" y="1388110"/>
                    <a:pt x="148082" y="1390904"/>
                    <a:pt x="148082" y="1394460"/>
                  </a:cubicBezTo>
                  <a:cubicBezTo>
                    <a:pt x="148082" y="1398016"/>
                    <a:pt x="145288" y="1400810"/>
                    <a:pt x="141732" y="1400810"/>
                  </a:cubicBezTo>
                  <a:cubicBezTo>
                    <a:pt x="138176" y="1400810"/>
                    <a:pt x="135382" y="1398016"/>
                    <a:pt x="135382" y="1394460"/>
                  </a:cubicBezTo>
                  <a:cubicBezTo>
                    <a:pt x="135382" y="1390904"/>
                    <a:pt x="138176" y="1388110"/>
                    <a:pt x="141732" y="1388110"/>
                  </a:cubicBezTo>
                  <a:cubicBezTo>
                    <a:pt x="212725" y="1388110"/>
                    <a:pt x="270764" y="1328293"/>
                    <a:pt x="270764" y="1253998"/>
                  </a:cubicBezTo>
                  <a:lnTo>
                    <a:pt x="270764" y="146812"/>
                  </a:lnTo>
                  <a:lnTo>
                    <a:pt x="277114" y="146812"/>
                  </a:lnTo>
                  <a:lnTo>
                    <a:pt x="270764" y="146812"/>
                  </a:lnTo>
                  <a:cubicBezTo>
                    <a:pt x="270637" y="72517"/>
                    <a:pt x="212725" y="12700"/>
                    <a:pt x="141732" y="12700"/>
                  </a:cubicBezTo>
                  <a:cubicBezTo>
                    <a:pt x="139827" y="12700"/>
                    <a:pt x="137922" y="11811"/>
                    <a:pt x="136779" y="10287"/>
                  </a:cubicBezTo>
                  <a:lnTo>
                    <a:pt x="141732" y="6350"/>
                  </a:lnTo>
                  <a:lnTo>
                    <a:pt x="141732" y="12700"/>
                  </a:lnTo>
                  <a:cubicBezTo>
                    <a:pt x="70612" y="12700"/>
                    <a:pt x="12700" y="72517"/>
                    <a:pt x="12700" y="146812"/>
                  </a:cubicBezTo>
                  <a:close/>
                </a:path>
              </a:pathLst>
            </a:custGeom>
            <a:solidFill>
              <a:srgbClr val="BBC2DC"/>
            </a:solidFill>
          </p:spPr>
        </p:sp>
      </p:grpSp>
      <p:grpSp>
        <p:nvGrpSpPr>
          <p:cNvPr name="Group 40" id="40"/>
          <p:cNvGrpSpPr/>
          <p:nvPr/>
        </p:nvGrpSpPr>
        <p:grpSpPr>
          <a:xfrm rot="0">
            <a:off x="9430569" y="7386438"/>
            <a:ext cx="4748653" cy="770384"/>
            <a:chOff x="0" y="0"/>
            <a:chExt cx="6331538" cy="1027179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6331538" cy="1027179"/>
            </a:xfrm>
            <a:custGeom>
              <a:avLst/>
              <a:gdLst/>
              <a:ahLst/>
              <a:cxnLst/>
              <a:rect r="r" b="b" t="t" l="l"/>
              <a:pathLst>
                <a:path h="1027179" w="6331538">
                  <a:moveTo>
                    <a:pt x="0" y="0"/>
                  </a:moveTo>
                  <a:lnTo>
                    <a:pt x="6331538" y="0"/>
                  </a:lnTo>
                  <a:lnTo>
                    <a:pt x="6331538" y="1027179"/>
                  </a:lnTo>
                  <a:lnTo>
                    <a:pt x="0" y="10271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42" id="42"/>
            <p:cNvSpPr txBox="true"/>
            <p:nvPr/>
          </p:nvSpPr>
          <p:spPr>
            <a:xfrm>
              <a:off x="0" y="-19050"/>
              <a:ext cx="6331538" cy="104622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3627"/>
                </a:lnSpc>
                <a:spcBef>
                  <a:spcPct val="0"/>
                </a:spcBef>
              </a:pPr>
              <a:r>
                <a:rPr lang="en-US" b="true" sz="2850" strike="noStrike" u="none">
                  <a:solidFill>
                    <a:srgbClr val="3B3535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Remove Duplicates</a:t>
              </a: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9430569" y="8063952"/>
            <a:ext cx="7706469" cy="531020"/>
            <a:chOff x="0" y="0"/>
            <a:chExt cx="10275292" cy="708027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10275291" cy="708027"/>
            </a:xfrm>
            <a:custGeom>
              <a:avLst/>
              <a:gdLst/>
              <a:ahLst/>
              <a:cxnLst/>
              <a:rect r="r" b="b" t="t" l="l"/>
              <a:pathLst>
                <a:path h="708027" w="10275291">
                  <a:moveTo>
                    <a:pt x="0" y="0"/>
                  </a:moveTo>
                  <a:lnTo>
                    <a:pt x="10275291" y="0"/>
                  </a:lnTo>
                  <a:lnTo>
                    <a:pt x="10275291" y="708027"/>
                  </a:lnTo>
                  <a:lnTo>
                    <a:pt x="0" y="7080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114300"/>
              <a:ext cx="10275292" cy="82232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169"/>
                </a:lnSpc>
              </a:pPr>
              <a:r>
                <a:rPr lang="en-US" sz="2624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Ensure unique, accurate records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7EEF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AFA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3385245"/>
          </a:xfrm>
          <a:custGeom>
            <a:avLst/>
            <a:gdLst/>
            <a:ahLst/>
            <a:cxnLst/>
            <a:rect r="r" b="b" t="t" l="l"/>
            <a:pathLst>
              <a:path h="3385245" w="18288000">
                <a:moveTo>
                  <a:pt x="0" y="0"/>
                </a:moveTo>
                <a:lnTo>
                  <a:pt x="18288000" y="0"/>
                </a:lnTo>
                <a:lnTo>
                  <a:pt x="18288000" y="3385245"/>
                </a:lnTo>
                <a:lnTo>
                  <a:pt x="0" y="33852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7" t="0" r="-57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43124" y="3804776"/>
            <a:ext cx="9622929" cy="2442284"/>
            <a:chOff x="0" y="0"/>
            <a:chExt cx="12830572" cy="325637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830572" cy="3256379"/>
            </a:xfrm>
            <a:custGeom>
              <a:avLst/>
              <a:gdLst/>
              <a:ahLst/>
              <a:cxnLst/>
              <a:rect r="r" b="b" t="t" l="l"/>
              <a:pathLst>
                <a:path h="3256379" w="12830572">
                  <a:moveTo>
                    <a:pt x="0" y="0"/>
                  </a:moveTo>
                  <a:lnTo>
                    <a:pt x="12830572" y="0"/>
                  </a:lnTo>
                  <a:lnTo>
                    <a:pt x="12830572" y="3256379"/>
                  </a:lnTo>
                  <a:lnTo>
                    <a:pt x="0" y="32563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2830572" cy="329447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125"/>
                </a:lnSpc>
              </a:pPr>
              <a:r>
                <a:rPr lang="en-US" sz="5662" b="true">
                  <a:solidFill>
                    <a:srgbClr val="1F1E1E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Verification and Validation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43124" y="6075015"/>
            <a:ext cx="618828" cy="618827"/>
            <a:chOff x="0" y="0"/>
            <a:chExt cx="825103" cy="82510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6350" y="635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151638"/>
                  </a:moveTo>
                  <a:cubicBezTo>
                    <a:pt x="0" y="67945"/>
                    <a:pt x="67945" y="0"/>
                    <a:pt x="151638" y="0"/>
                  </a:cubicBezTo>
                  <a:lnTo>
                    <a:pt x="660781" y="0"/>
                  </a:lnTo>
                  <a:cubicBezTo>
                    <a:pt x="744601" y="0"/>
                    <a:pt x="812419" y="67945"/>
                    <a:pt x="812419" y="151638"/>
                  </a:cubicBezTo>
                  <a:lnTo>
                    <a:pt x="812419" y="660781"/>
                  </a:lnTo>
                  <a:cubicBezTo>
                    <a:pt x="812419" y="744601"/>
                    <a:pt x="744474" y="812419"/>
                    <a:pt x="660781" y="812419"/>
                  </a:cubicBezTo>
                  <a:lnTo>
                    <a:pt x="151638" y="812419"/>
                  </a:lnTo>
                  <a:cubicBezTo>
                    <a:pt x="67945" y="812419"/>
                    <a:pt x="0" y="744474"/>
                    <a:pt x="0" y="660781"/>
                  </a:cubicBezTo>
                  <a:close/>
                </a:path>
              </a:pathLst>
            </a:custGeom>
            <a:solidFill>
              <a:srgbClr val="D5DCF6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25119" cy="825119"/>
            </a:xfrm>
            <a:custGeom>
              <a:avLst/>
              <a:gdLst/>
              <a:ahLst/>
              <a:cxnLst/>
              <a:rect r="r" b="b" t="t" l="l"/>
              <a:pathLst>
                <a:path h="825119" w="825119">
                  <a:moveTo>
                    <a:pt x="0" y="157988"/>
                  </a:moveTo>
                  <a:cubicBezTo>
                    <a:pt x="0" y="70739"/>
                    <a:pt x="70739" y="0"/>
                    <a:pt x="157988" y="0"/>
                  </a:cubicBez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cubicBezTo>
                    <a:pt x="754380" y="0"/>
                    <a:pt x="825119" y="70739"/>
                    <a:pt x="825119" y="157988"/>
                  </a:cubicBezTo>
                  <a:lnTo>
                    <a:pt x="825119" y="667131"/>
                  </a:lnTo>
                  <a:lnTo>
                    <a:pt x="818769" y="667131"/>
                  </a:lnTo>
                  <a:lnTo>
                    <a:pt x="825119" y="667131"/>
                  </a:lnTo>
                  <a:cubicBezTo>
                    <a:pt x="825119" y="754380"/>
                    <a:pt x="754380" y="825119"/>
                    <a:pt x="667131" y="825119"/>
                  </a:cubicBezTo>
                  <a:lnTo>
                    <a:pt x="667131" y="818769"/>
                  </a:lnTo>
                  <a:lnTo>
                    <a:pt x="667131" y="825119"/>
                  </a:lnTo>
                  <a:lnTo>
                    <a:pt x="157988" y="825119"/>
                  </a:lnTo>
                  <a:lnTo>
                    <a:pt x="157988" y="818769"/>
                  </a:lnTo>
                  <a:lnTo>
                    <a:pt x="157988" y="825119"/>
                  </a:lnTo>
                  <a:cubicBezTo>
                    <a:pt x="70739" y="825119"/>
                    <a:pt x="0" y="754380"/>
                    <a:pt x="0" y="667131"/>
                  </a:cubicBezTo>
                  <a:lnTo>
                    <a:pt x="0" y="157988"/>
                  </a:lnTo>
                  <a:lnTo>
                    <a:pt x="6350" y="157988"/>
                  </a:lnTo>
                  <a:lnTo>
                    <a:pt x="0" y="157988"/>
                  </a:lnTo>
                  <a:moveTo>
                    <a:pt x="12700" y="157988"/>
                  </a:moveTo>
                  <a:lnTo>
                    <a:pt x="12700" y="667131"/>
                  </a:lnTo>
                  <a:lnTo>
                    <a:pt x="6350" y="667131"/>
                  </a:lnTo>
                  <a:lnTo>
                    <a:pt x="12700" y="667131"/>
                  </a:lnTo>
                  <a:cubicBezTo>
                    <a:pt x="12700" y="747395"/>
                    <a:pt x="77724" y="812419"/>
                    <a:pt x="157988" y="812419"/>
                  </a:cubicBezTo>
                  <a:lnTo>
                    <a:pt x="667131" y="812419"/>
                  </a:lnTo>
                  <a:cubicBezTo>
                    <a:pt x="747395" y="812419"/>
                    <a:pt x="812419" y="747395"/>
                    <a:pt x="812419" y="667131"/>
                  </a:cubicBezTo>
                  <a:lnTo>
                    <a:pt x="812419" y="157988"/>
                  </a:lnTo>
                  <a:lnTo>
                    <a:pt x="818769" y="157988"/>
                  </a:lnTo>
                  <a:lnTo>
                    <a:pt x="812419" y="157988"/>
                  </a:lnTo>
                  <a:cubicBezTo>
                    <a:pt x="812419" y="77724"/>
                    <a:pt x="747395" y="12700"/>
                    <a:pt x="667131" y="12700"/>
                  </a:cubicBezTo>
                  <a:lnTo>
                    <a:pt x="157988" y="12700"/>
                  </a:lnTo>
                  <a:lnTo>
                    <a:pt x="157988" y="6350"/>
                  </a:lnTo>
                  <a:lnTo>
                    <a:pt x="157988" y="12700"/>
                  </a:lnTo>
                  <a:cubicBezTo>
                    <a:pt x="77724" y="12700"/>
                    <a:pt x="12700" y="77724"/>
                    <a:pt x="12700" y="157988"/>
                  </a:cubicBezTo>
                  <a:close/>
                </a:path>
              </a:pathLst>
            </a:custGeom>
            <a:solidFill>
              <a:srgbClr val="BBC2DC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827907" y="6010075"/>
            <a:ext cx="4629122" cy="770385"/>
            <a:chOff x="0" y="0"/>
            <a:chExt cx="6172163" cy="102718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172162" cy="1027181"/>
            </a:xfrm>
            <a:custGeom>
              <a:avLst/>
              <a:gdLst/>
              <a:ahLst/>
              <a:cxnLst/>
              <a:rect r="r" b="b" t="t" l="l"/>
              <a:pathLst>
                <a:path h="1027181" w="6172162">
                  <a:moveTo>
                    <a:pt x="0" y="0"/>
                  </a:moveTo>
                  <a:lnTo>
                    <a:pt x="6172162" y="0"/>
                  </a:lnTo>
                  <a:lnTo>
                    <a:pt x="6172162" y="1027181"/>
                  </a:lnTo>
                  <a:lnTo>
                    <a:pt x="0" y="102718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6172163" cy="104623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627"/>
                </a:lnSpc>
              </a:pPr>
              <a:r>
                <a:rPr lang="en-US" sz="2850" b="true">
                  <a:solidFill>
                    <a:srgbClr val="3B3535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Check Completeness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827907" y="6666160"/>
            <a:ext cx="7146875" cy="473052"/>
            <a:chOff x="0" y="0"/>
            <a:chExt cx="9529167" cy="630736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9529166" cy="630736"/>
            </a:xfrm>
            <a:custGeom>
              <a:avLst/>
              <a:gdLst/>
              <a:ahLst/>
              <a:cxnLst/>
              <a:rect r="r" b="b" t="t" l="l"/>
              <a:pathLst>
                <a:path h="630736" w="9529166">
                  <a:moveTo>
                    <a:pt x="0" y="0"/>
                  </a:moveTo>
                  <a:lnTo>
                    <a:pt x="9529166" y="0"/>
                  </a:lnTo>
                  <a:lnTo>
                    <a:pt x="9529166" y="630736"/>
                  </a:lnTo>
                  <a:lnTo>
                    <a:pt x="0" y="6307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95250"/>
              <a:ext cx="9529167" cy="72598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3692"/>
                </a:lnSpc>
                <a:spcBef>
                  <a:spcPct val="0"/>
                </a:spcBef>
              </a:pPr>
              <a:r>
                <a:rPr lang="en-US" sz="2325" strike="noStrike" u="none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Verify no new missing or duplicate data.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9308455" y="6075015"/>
            <a:ext cx="618827" cy="618827"/>
            <a:chOff x="0" y="0"/>
            <a:chExt cx="825103" cy="82510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6350" y="635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151638"/>
                  </a:moveTo>
                  <a:cubicBezTo>
                    <a:pt x="0" y="67945"/>
                    <a:pt x="67945" y="0"/>
                    <a:pt x="151638" y="0"/>
                  </a:cubicBezTo>
                  <a:lnTo>
                    <a:pt x="660781" y="0"/>
                  </a:lnTo>
                  <a:cubicBezTo>
                    <a:pt x="744601" y="0"/>
                    <a:pt x="812419" y="67945"/>
                    <a:pt x="812419" y="151638"/>
                  </a:cubicBezTo>
                  <a:lnTo>
                    <a:pt x="812419" y="660781"/>
                  </a:lnTo>
                  <a:cubicBezTo>
                    <a:pt x="812419" y="744601"/>
                    <a:pt x="744474" y="812419"/>
                    <a:pt x="660781" y="812419"/>
                  </a:cubicBezTo>
                  <a:lnTo>
                    <a:pt x="151638" y="812419"/>
                  </a:lnTo>
                  <a:cubicBezTo>
                    <a:pt x="67945" y="812419"/>
                    <a:pt x="0" y="744474"/>
                    <a:pt x="0" y="660781"/>
                  </a:cubicBezTo>
                  <a:close/>
                </a:path>
              </a:pathLst>
            </a:custGeom>
            <a:solidFill>
              <a:srgbClr val="D5DCF6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25119" cy="825119"/>
            </a:xfrm>
            <a:custGeom>
              <a:avLst/>
              <a:gdLst/>
              <a:ahLst/>
              <a:cxnLst/>
              <a:rect r="r" b="b" t="t" l="l"/>
              <a:pathLst>
                <a:path h="825119" w="825119">
                  <a:moveTo>
                    <a:pt x="0" y="157988"/>
                  </a:moveTo>
                  <a:cubicBezTo>
                    <a:pt x="0" y="70739"/>
                    <a:pt x="70739" y="0"/>
                    <a:pt x="157988" y="0"/>
                  </a:cubicBez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cubicBezTo>
                    <a:pt x="754380" y="0"/>
                    <a:pt x="825119" y="70739"/>
                    <a:pt x="825119" y="157988"/>
                  </a:cubicBezTo>
                  <a:lnTo>
                    <a:pt x="825119" y="667131"/>
                  </a:lnTo>
                  <a:lnTo>
                    <a:pt x="818769" y="667131"/>
                  </a:lnTo>
                  <a:lnTo>
                    <a:pt x="825119" y="667131"/>
                  </a:lnTo>
                  <a:cubicBezTo>
                    <a:pt x="825119" y="754380"/>
                    <a:pt x="754380" y="825119"/>
                    <a:pt x="667131" y="825119"/>
                  </a:cubicBezTo>
                  <a:lnTo>
                    <a:pt x="667131" y="818769"/>
                  </a:lnTo>
                  <a:lnTo>
                    <a:pt x="667131" y="825119"/>
                  </a:lnTo>
                  <a:lnTo>
                    <a:pt x="157988" y="825119"/>
                  </a:lnTo>
                  <a:lnTo>
                    <a:pt x="157988" y="818769"/>
                  </a:lnTo>
                  <a:lnTo>
                    <a:pt x="157988" y="825119"/>
                  </a:lnTo>
                  <a:cubicBezTo>
                    <a:pt x="70739" y="825119"/>
                    <a:pt x="0" y="754380"/>
                    <a:pt x="0" y="667131"/>
                  </a:cubicBezTo>
                  <a:lnTo>
                    <a:pt x="0" y="157988"/>
                  </a:lnTo>
                  <a:lnTo>
                    <a:pt x="6350" y="157988"/>
                  </a:lnTo>
                  <a:lnTo>
                    <a:pt x="0" y="157988"/>
                  </a:lnTo>
                  <a:moveTo>
                    <a:pt x="12700" y="157988"/>
                  </a:moveTo>
                  <a:lnTo>
                    <a:pt x="12700" y="667131"/>
                  </a:lnTo>
                  <a:lnTo>
                    <a:pt x="6350" y="667131"/>
                  </a:lnTo>
                  <a:lnTo>
                    <a:pt x="12700" y="667131"/>
                  </a:lnTo>
                  <a:cubicBezTo>
                    <a:pt x="12700" y="747395"/>
                    <a:pt x="77724" y="812419"/>
                    <a:pt x="157988" y="812419"/>
                  </a:cubicBezTo>
                  <a:lnTo>
                    <a:pt x="667131" y="812419"/>
                  </a:lnTo>
                  <a:cubicBezTo>
                    <a:pt x="747395" y="812419"/>
                    <a:pt x="812419" y="747395"/>
                    <a:pt x="812419" y="667131"/>
                  </a:cubicBezTo>
                  <a:lnTo>
                    <a:pt x="812419" y="157988"/>
                  </a:lnTo>
                  <a:lnTo>
                    <a:pt x="818769" y="157988"/>
                  </a:lnTo>
                  <a:lnTo>
                    <a:pt x="812419" y="157988"/>
                  </a:lnTo>
                  <a:cubicBezTo>
                    <a:pt x="812419" y="77724"/>
                    <a:pt x="747395" y="12700"/>
                    <a:pt x="667131" y="12700"/>
                  </a:cubicBezTo>
                  <a:lnTo>
                    <a:pt x="157988" y="12700"/>
                  </a:lnTo>
                  <a:lnTo>
                    <a:pt x="157988" y="6350"/>
                  </a:lnTo>
                  <a:lnTo>
                    <a:pt x="157988" y="12700"/>
                  </a:lnTo>
                  <a:cubicBezTo>
                    <a:pt x="77724" y="12700"/>
                    <a:pt x="12700" y="77724"/>
                    <a:pt x="12700" y="157988"/>
                  </a:cubicBezTo>
                  <a:close/>
                </a:path>
              </a:pathLst>
            </a:custGeom>
            <a:solidFill>
              <a:srgbClr val="BBC2DC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0112425" y="5923458"/>
            <a:ext cx="3563391" cy="770384"/>
            <a:chOff x="0" y="0"/>
            <a:chExt cx="4751188" cy="1027179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751188" cy="1027179"/>
            </a:xfrm>
            <a:custGeom>
              <a:avLst/>
              <a:gdLst/>
              <a:ahLst/>
              <a:cxnLst/>
              <a:rect r="r" b="b" t="t" l="l"/>
              <a:pathLst>
                <a:path h="1027179" w="4751188">
                  <a:moveTo>
                    <a:pt x="0" y="0"/>
                  </a:moveTo>
                  <a:lnTo>
                    <a:pt x="4751188" y="0"/>
                  </a:lnTo>
                  <a:lnTo>
                    <a:pt x="4751188" y="1027179"/>
                  </a:lnTo>
                  <a:lnTo>
                    <a:pt x="0" y="10271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19050"/>
              <a:ext cx="4751188" cy="104622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3627"/>
                </a:lnSpc>
                <a:spcBef>
                  <a:spcPct val="0"/>
                </a:spcBef>
              </a:pPr>
              <a:r>
                <a:rPr lang="en-US" b="true" sz="2850" strike="noStrike" u="none">
                  <a:solidFill>
                    <a:srgbClr val="3B3535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Validate Formats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0193982" y="6543934"/>
            <a:ext cx="7146875" cy="473052"/>
            <a:chOff x="0" y="0"/>
            <a:chExt cx="9529167" cy="630736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9529166" cy="630736"/>
            </a:xfrm>
            <a:custGeom>
              <a:avLst/>
              <a:gdLst/>
              <a:ahLst/>
              <a:cxnLst/>
              <a:rect r="r" b="b" t="t" l="l"/>
              <a:pathLst>
                <a:path h="630736" w="9529166">
                  <a:moveTo>
                    <a:pt x="0" y="0"/>
                  </a:moveTo>
                  <a:lnTo>
                    <a:pt x="9529166" y="0"/>
                  </a:lnTo>
                  <a:lnTo>
                    <a:pt x="9529166" y="630736"/>
                  </a:lnTo>
                  <a:lnTo>
                    <a:pt x="0" y="6307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95250"/>
              <a:ext cx="9529167" cy="72598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3692"/>
                </a:lnSpc>
                <a:spcBef>
                  <a:spcPct val="0"/>
                </a:spcBef>
              </a:pPr>
              <a:r>
                <a:rPr lang="en-US" sz="2325" strike="noStrike" u="none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Ensure data types and formats are consistent.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943124" y="7750671"/>
            <a:ext cx="618828" cy="618828"/>
            <a:chOff x="0" y="0"/>
            <a:chExt cx="825103" cy="825103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6350" y="635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151638"/>
                  </a:moveTo>
                  <a:cubicBezTo>
                    <a:pt x="0" y="67945"/>
                    <a:pt x="67945" y="0"/>
                    <a:pt x="151638" y="0"/>
                  </a:cubicBezTo>
                  <a:lnTo>
                    <a:pt x="660781" y="0"/>
                  </a:lnTo>
                  <a:cubicBezTo>
                    <a:pt x="744601" y="0"/>
                    <a:pt x="812419" y="67945"/>
                    <a:pt x="812419" y="151638"/>
                  </a:cubicBezTo>
                  <a:lnTo>
                    <a:pt x="812419" y="660781"/>
                  </a:lnTo>
                  <a:cubicBezTo>
                    <a:pt x="812419" y="744601"/>
                    <a:pt x="744474" y="812419"/>
                    <a:pt x="660781" y="812419"/>
                  </a:cubicBezTo>
                  <a:lnTo>
                    <a:pt x="151638" y="812419"/>
                  </a:lnTo>
                  <a:cubicBezTo>
                    <a:pt x="67945" y="812419"/>
                    <a:pt x="0" y="744474"/>
                    <a:pt x="0" y="660781"/>
                  </a:cubicBezTo>
                  <a:close/>
                </a:path>
              </a:pathLst>
            </a:custGeom>
            <a:solidFill>
              <a:srgbClr val="D5DCF6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25119" cy="825119"/>
            </a:xfrm>
            <a:custGeom>
              <a:avLst/>
              <a:gdLst/>
              <a:ahLst/>
              <a:cxnLst/>
              <a:rect r="r" b="b" t="t" l="l"/>
              <a:pathLst>
                <a:path h="825119" w="825119">
                  <a:moveTo>
                    <a:pt x="0" y="157988"/>
                  </a:moveTo>
                  <a:cubicBezTo>
                    <a:pt x="0" y="70739"/>
                    <a:pt x="70739" y="0"/>
                    <a:pt x="157988" y="0"/>
                  </a:cubicBez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cubicBezTo>
                    <a:pt x="754380" y="0"/>
                    <a:pt x="825119" y="70739"/>
                    <a:pt x="825119" y="157988"/>
                  </a:cubicBezTo>
                  <a:lnTo>
                    <a:pt x="825119" y="667131"/>
                  </a:lnTo>
                  <a:lnTo>
                    <a:pt x="818769" y="667131"/>
                  </a:lnTo>
                  <a:lnTo>
                    <a:pt x="825119" y="667131"/>
                  </a:lnTo>
                  <a:cubicBezTo>
                    <a:pt x="825119" y="754380"/>
                    <a:pt x="754380" y="825119"/>
                    <a:pt x="667131" y="825119"/>
                  </a:cubicBezTo>
                  <a:lnTo>
                    <a:pt x="667131" y="818769"/>
                  </a:lnTo>
                  <a:lnTo>
                    <a:pt x="667131" y="825119"/>
                  </a:lnTo>
                  <a:lnTo>
                    <a:pt x="157988" y="825119"/>
                  </a:lnTo>
                  <a:lnTo>
                    <a:pt x="157988" y="818769"/>
                  </a:lnTo>
                  <a:lnTo>
                    <a:pt x="157988" y="825119"/>
                  </a:lnTo>
                  <a:cubicBezTo>
                    <a:pt x="70739" y="825119"/>
                    <a:pt x="0" y="754380"/>
                    <a:pt x="0" y="667131"/>
                  </a:cubicBezTo>
                  <a:lnTo>
                    <a:pt x="0" y="157988"/>
                  </a:lnTo>
                  <a:lnTo>
                    <a:pt x="6350" y="157988"/>
                  </a:lnTo>
                  <a:lnTo>
                    <a:pt x="0" y="157988"/>
                  </a:lnTo>
                  <a:moveTo>
                    <a:pt x="12700" y="157988"/>
                  </a:moveTo>
                  <a:lnTo>
                    <a:pt x="12700" y="667131"/>
                  </a:lnTo>
                  <a:lnTo>
                    <a:pt x="6350" y="667131"/>
                  </a:lnTo>
                  <a:lnTo>
                    <a:pt x="12700" y="667131"/>
                  </a:lnTo>
                  <a:cubicBezTo>
                    <a:pt x="12700" y="747395"/>
                    <a:pt x="77724" y="812419"/>
                    <a:pt x="157988" y="812419"/>
                  </a:cubicBezTo>
                  <a:lnTo>
                    <a:pt x="667131" y="812419"/>
                  </a:lnTo>
                  <a:cubicBezTo>
                    <a:pt x="747395" y="812419"/>
                    <a:pt x="812419" y="747395"/>
                    <a:pt x="812419" y="667131"/>
                  </a:cubicBezTo>
                  <a:lnTo>
                    <a:pt x="812419" y="157988"/>
                  </a:lnTo>
                  <a:lnTo>
                    <a:pt x="818769" y="157988"/>
                  </a:lnTo>
                  <a:lnTo>
                    <a:pt x="812419" y="157988"/>
                  </a:lnTo>
                  <a:cubicBezTo>
                    <a:pt x="812419" y="77724"/>
                    <a:pt x="747395" y="12700"/>
                    <a:pt x="667131" y="12700"/>
                  </a:cubicBezTo>
                  <a:lnTo>
                    <a:pt x="157988" y="12700"/>
                  </a:lnTo>
                  <a:lnTo>
                    <a:pt x="157988" y="6350"/>
                  </a:lnTo>
                  <a:lnTo>
                    <a:pt x="157988" y="12700"/>
                  </a:lnTo>
                  <a:cubicBezTo>
                    <a:pt x="77724" y="12700"/>
                    <a:pt x="12700" y="77724"/>
                    <a:pt x="12700" y="157988"/>
                  </a:cubicBezTo>
                  <a:close/>
                </a:path>
              </a:pathLst>
            </a:custGeom>
            <a:solidFill>
              <a:srgbClr val="BBC2DC"/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1827907" y="7672612"/>
            <a:ext cx="5183009" cy="770384"/>
            <a:chOff x="0" y="0"/>
            <a:chExt cx="6910679" cy="1027179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6910679" cy="1027179"/>
            </a:xfrm>
            <a:custGeom>
              <a:avLst/>
              <a:gdLst/>
              <a:ahLst/>
              <a:cxnLst/>
              <a:rect r="r" b="b" t="t" l="l"/>
              <a:pathLst>
                <a:path h="1027179" w="6910679">
                  <a:moveTo>
                    <a:pt x="0" y="0"/>
                  </a:moveTo>
                  <a:lnTo>
                    <a:pt x="6910679" y="0"/>
                  </a:lnTo>
                  <a:lnTo>
                    <a:pt x="6910679" y="1027179"/>
                  </a:lnTo>
                  <a:lnTo>
                    <a:pt x="0" y="10271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33" id="33"/>
            <p:cNvSpPr txBox="true"/>
            <p:nvPr/>
          </p:nvSpPr>
          <p:spPr>
            <a:xfrm>
              <a:off x="0" y="-19050"/>
              <a:ext cx="6910679" cy="104622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3627"/>
                </a:lnSpc>
                <a:spcBef>
                  <a:spcPct val="0"/>
                </a:spcBef>
              </a:pPr>
              <a:r>
                <a:rPr lang="en-US" b="true" sz="2850" strike="noStrike" u="none">
                  <a:solidFill>
                    <a:srgbClr val="3B3535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Test Logical Consistency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827907" y="8369499"/>
            <a:ext cx="7146875" cy="473052"/>
            <a:chOff x="0" y="0"/>
            <a:chExt cx="9529167" cy="630736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9529166" cy="630736"/>
            </a:xfrm>
            <a:custGeom>
              <a:avLst/>
              <a:gdLst/>
              <a:ahLst/>
              <a:cxnLst/>
              <a:rect r="r" b="b" t="t" l="l"/>
              <a:pathLst>
                <a:path h="630736" w="9529166">
                  <a:moveTo>
                    <a:pt x="0" y="0"/>
                  </a:moveTo>
                  <a:lnTo>
                    <a:pt x="9529166" y="0"/>
                  </a:lnTo>
                  <a:lnTo>
                    <a:pt x="9529166" y="630736"/>
                  </a:lnTo>
                  <a:lnTo>
                    <a:pt x="0" y="6307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36" id="36"/>
            <p:cNvSpPr txBox="true"/>
            <p:nvPr/>
          </p:nvSpPr>
          <p:spPr>
            <a:xfrm>
              <a:off x="0" y="-95250"/>
              <a:ext cx="9529167" cy="72598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3692"/>
                </a:lnSpc>
                <a:spcBef>
                  <a:spcPct val="0"/>
                </a:spcBef>
              </a:pPr>
              <a:r>
                <a:rPr lang="en-US" sz="2325" strike="noStrike" u="none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Confirm business rules are respected.</a:t>
              </a: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9308455" y="7750671"/>
            <a:ext cx="618827" cy="618828"/>
            <a:chOff x="0" y="0"/>
            <a:chExt cx="825103" cy="825103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6350" y="6350"/>
              <a:ext cx="812419" cy="812419"/>
            </a:xfrm>
            <a:custGeom>
              <a:avLst/>
              <a:gdLst/>
              <a:ahLst/>
              <a:cxnLst/>
              <a:rect r="r" b="b" t="t" l="l"/>
              <a:pathLst>
                <a:path h="812419" w="812419">
                  <a:moveTo>
                    <a:pt x="0" y="151638"/>
                  </a:moveTo>
                  <a:cubicBezTo>
                    <a:pt x="0" y="67945"/>
                    <a:pt x="67945" y="0"/>
                    <a:pt x="151638" y="0"/>
                  </a:cubicBezTo>
                  <a:lnTo>
                    <a:pt x="660781" y="0"/>
                  </a:lnTo>
                  <a:cubicBezTo>
                    <a:pt x="744601" y="0"/>
                    <a:pt x="812419" y="67945"/>
                    <a:pt x="812419" y="151638"/>
                  </a:cubicBezTo>
                  <a:lnTo>
                    <a:pt x="812419" y="660781"/>
                  </a:lnTo>
                  <a:cubicBezTo>
                    <a:pt x="812419" y="744601"/>
                    <a:pt x="744474" y="812419"/>
                    <a:pt x="660781" y="812419"/>
                  </a:cubicBezTo>
                  <a:lnTo>
                    <a:pt x="151638" y="812419"/>
                  </a:lnTo>
                  <a:cubicBezTo>
                    <a:pt x="67945" y="812419"/>
                    <a:pt x="0" y="744474"/>
                    <a:pt x="0" y="660781"/>
                  </a:cubicBezTo>
                  <a:close/>
                </a:path>
              </a:pathLst>
            </a:custGeom>
            <a:solidFill>
              <a:srgbClr val="D5DCF6"/>
            </a:solidFill>
          </p:spPr>
        </p:sp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825119" cy="825119"/>
            </a:xfrm>
            <a:custGeom>
              <a:avLst/>
              <a:gdLst/>
              <a:ahLst/>
              <a:cxnLst/>
              <a:rect r="r" b="b" t="t" l="l"/>
              <a:pathLst>
                <a:path h="825119" w="825119">
                  <a:moveTo>
                    <a:pt x="0" y="157988"/>
                  </a:moveTo>
                  <a:cubicBezTo>
                    <a:pt x="0" y="70739"/>
                    <a:pt x="70739" y="0"/>
                    <a:pt x="157988" y="0"/>
                  </a:cubicBez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lnTo>
                    <a:pt x="667131" y="6350"/>
                  </a:lnTo>
                  <a:lnTo>
                    <a:pt x="667131" y="0"/>
                  </a:lnTo>
                  <a:cubicBezTo>
                    <a:pt x="754380" y="0"/>
                    <a:pt x="825119" y="70739"/>
                    <a:pt x="825119" y="157988"/>
                  </a:cubicBezTo>
                  <a:lnTo>
                    <a:pt x="825119" y="667131"/>
                  </a:lnTo>
                  <a:lnTo>
                    <a:pt x="818769" y="667131"/>
                  </a:lnTo>
                  <a:lnTo>
                    <a:pt x="825119" y="667131"/>
                  </a:lnTo>
                  <a:cubicBezTo>
                    <a:pt x="825119" y="754380"/>
                    <a:pt x="754380" y="825119"/>
                    <a:pt x="667131" y="825119"/>
                  </a:cubicBezTo>
                  <a:lnTo>
                    <a:pt x="667131" y="818769"/>
                  </a:lnTo>
                  <a:lnTo>
                    <a:pt x="667131" y="825119"/>
                  </a:lnTo>
                  <a:lnTo>
                    <a:pt x="157988" y="825119"/>
                  </a:lnTo>
                  <a:lnTo>
                    <a:pt x="157988" y="818769"/>
                  </a:lnTo>
                  <a:lnTo>
                    <a:pt x="157988" y="825119"/>
                  </a:lnTo>
                  <a:cubicBezTo>
                    <a:pt x="70739" y="825119"/>
                    <a:pt x="0" y="754380"/>
                    <a:pt x="0" y="667131"/>
                  </a:cubicBezTo>
                  <a:lnTo>
                    <a:pt x="0" y="157988"/>
                  </a:lnTo>
                  <a:lnTo>
                    <a:pt x="6350" y="157988"/>
                  </a:lnTo>
                  <a:lnTo>
                    <a:pt x="0" y="157988"/>
                  </a:lnTo>
                  <a:moveTo>
                    <a:pt x="12700" y="157988"/>
                  </a:moveTo>
                  <a:lnTo>
                    <a:pt x="12700" y="667131"/>
                  </a:lnTo>
                  <a:lnTo>
                    <a:pt x="6350" y="667131"/>
                  </a:lnTo>
                  <a:lnTo>
                    <a:pt x="12700" y="667131"/>
                  </a:lnTo>
                  <a:cubicBezTo>
                    <a:pt x="12700" y="747395"/>
                    <a:pt x="77724" y="812419"/>
                    <a:pt x="157988" y="812419"/>
                  </a:cubicBezTo>
                  <a:lnTo>
                    <a:pt x="667131" y="812419"/>
                  </a:lnTo>
                  <a:cubicBezTo>
                    <a:pt x="747395" y="812419"/>
                    <a:pt x="812419" y="747395"/>
                    <a:pt x="812419" y="667131"/>
                  </a:cubicBezTo>
                  <a:lnTo>
                    <a:pt x="812419" y="157988"/>
                  </a:lnTo>
                  <a:lnTo>
                    <a:pt x="818769" y="157988"/>
                  </a:lnTo>
                  <a:lnTo>
                    <a:pt x="812419" y="157988"/>
                  </a:lnTo>
                  <a:cubicBezTo>
                    <a:pt x="812419" y="77724"/>
                    <a:pt x="747395" y="12700"/>
                    <a:pt x="667131" y="12700"/>
                  </a:cubicBezTo>
                  <a:lnTo>
                    <a:pt x="157988" y="12700"/>
                  </a:lnTo>
                  <a:lnTo>
                    <a:pt x="157988" y="6350"/>
                  </a:lnTo>
                  <a:lnTo>
                    <a:pt x="157988" y="12700"/>
                  </a:lnTo>
                  <a:cubicBezTo>
                    <a:pt x="77724" y="12700"/>
                    <a:pt x="12700" y="77724"/>
                    <a:pt x="12700" y="157988"/>
                  </a:cubicBezTo>
                  <a:close/>
                </a:path>
              </a:pathLst>
            </a:custGeom>
            <a:solidFill>
              <a:srgbClr val="BBC2DC"/>
            </a:solidFill>
          </p:spPr>
        </p:sp>
      </p:grpSp>
      <p:grpSp>
        <p:nvGrpSpPr>
          <p:cNvPr name="Group 40" id="40"/>
          <p:cNvGrpSpPr/>
          <p:nvPr/>
        </p:nvGrpSpPr>
        <p:grpSpPr>
          <a:xfrm rot="0">
            <a:off x="10112425" y="7685732"/>
            <a:ext cx="4697212" cy="770384"/>
            <a:chOff x="0" y="0"/>
            <a:chExt cx="6262950" cy="1027179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6262950" cy="1027179"/>
            </a:xfrm>
            <a:custGeom>
              <a:avLst/>
              <a:gdLst/>
              <a:ahLst/>
              <a:cxnLst/>
              <a:rect r="r" b="b" t="t" l="l"/>
              <a:pathLst>
                <a:path h="1027179" w="6262950">
                  <a:moveTo>
                    <a:pt x="0" y="0"/>
                  </a:moveTo>
                  <a:lnTo>
                    <a:pt x="6262950" y="0"/>
                  </a:lnTo>
                  <a:lnTo>
                    <a:pt x="6262950" y="1027179"/>
                  </a:lnTo>
                  <a:lnTo>
                    <a:pt x="0" y="102717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42" id="42"/>
            <p:cNvSpPr txBox="true"/>
            <p:nvPr/>
          </p:nvSpPr>
          <p:spPr>
            <a:xfrm>
              <a:off x="0" y="-19050"/>
              <a:ext cx="6262950" cy="104622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3627"/>
                </a:lnSpc>
                <a:spcBef>
                  <a:spcPct val="0"/>
                </a:spcBef>
              </a:pPr>
              <a:r>
                <a:rPr lang="en-US" b="true" sz="2850" strike="noStrike" u="none">
                  <a:solidFill>
                    <a:srgbClr val="3B3535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Document Changes</a:t>
              </a: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10193982" y="8369497"/>
            <a:ext cx="7146875" cy="473054"/>
            <a:chOff x="0" y="0"/>
            <a:chExt cx="9529167" cy="630738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9529166" cy="630738"/>
            </a:xfrm>
            <a:custGeom>
              <a:avLst/>
              <a:gdLst/>
              <a:ahLst/>
              <a:cxnLst/>
              <a:rect r="r" b="b" t="t" l="l"/>
              <a:pathLst>
                <a:path h="630738" w="9529166">
                  <a:moveTo>
                    <a:pt x="0" y="0"/>
                  </a:moveTo>
                  <a:lnTo>
                    <a:pt x="9529166" y="0"/>
                  </a:lnTo>
                  <a:lnTo>
                    <a:pt x="9529166" y="630738"/>
                  </a:lnTo>
                  <a:lnTo>
                    <a:pt x="0" y="6307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95250"/>
              <a:ext cx="9529167" cy="7259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692"/>
                </a:lnSpc>
              </a:pPr>
              <a:r>
                <a:rPr lang="en-US" sz="2325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Keep records for transparency and reproducibility.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7EEF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AF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3260824" y="758223"/>
            <a:ext cx="12306374" cy="2393013"/>
            <a:chOff x="0" y="0"/>
            <a:chExt cx="16408499" cy="319068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408499" cy="3190685"/>
            </a:xfrm>
            <a:custGeom>
              <a:avLst/>
              <a:gdLst/>
              <a:ahLst/>
              <a:cxnLst/>
              <a:rect r="r" b="b" t="t" l="l"/>
              <a:pathLst>
                <a:path h="3190685" w="16408499">
                  <a:moveTo>
                    <a:pt x="0" y="0"/>
                  </a:moveTo>
                  <a:lnTo>
                    <a:pt x="16408499" y="0"/>
                  </a:lnTo>
                  <a:lnTo>
                    <a:pt x="16408499" y="3190685"/>
                  </a:lnTo>
                  <a:lnTo>
                    <a:pt x="0" y="31906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6408499" cy="322878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377"/>
                </a:lnSpc>
              </a:pPr>
              <a:r>
                <a:rPr lang="en-US" sz="5862" b="true">
                  <a:solidFill>
                    <a:srgbClr val="1F1E1E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Key Takeaways and Next Steps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51458" y="3462473"/>
            <a:ext cx="3602385" cy="1968328"/>
            <a:chOff x="0" y="0"/>
            <a:chExt cx="4803180" cy="262443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803180" cy="2624437"/>
            </a:xfrm>
            <a:custGeom>
              <a:avLst/>
              <a:gdLst/>
              <a:ahLst/>
              <a:cxnLst/>
              <a:rect r="r" b="b" t="t" l="l"/>
              <a:pathLst>
                <a:path h="2624437" w="4803180">
                  <a:moveTo>
                    <a:pt x="0" y="0"/>
                  </a:moveTo>
                  <a:lnTo>
                    <a:pt x="4803180" y="0"/>
                  </a:lnTo>
                  <a:lnTo>
                    <a:pt x="4803180" y="2624437"/>
                  </a:lnTo>
                  <a:lnTo>
                    <a:pt x="0" y="26244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19050"/>
              <a:ext cx="4803180" cy="26434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263"/>
                </a:lnSpc>
                <a:spcBef>
                  <a:spcPct val="0"/>
                </a:spcBef>
              </a:pPr>
              <a:r>
                <a:rPr lang="en-US" b="true" sz="3349" strike="noStrike" u="none">
                  <a:solidFill>
                    <a:srgbClr val="1F1E1E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Data Cleaning Improves Insights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28700" y="7283700"/>
            <a:ext cx="3602385" cy="1693613"/>
            <a:chOff x="0" y="0"/>
            <a:chExt cx="4803180" cy="225815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803180" cy="2258150"/>
            </a:xfrm>
            <a:custGeom>
              <a:avLst/>
              <a:gdLst/>
              <a:ahLst/>
              <a:cxnLst/>
              <a:rect r="r" b="b" t="t" l="l"/>
              <a:pathLst>
                <a:path h="2258150" w="4803180">
                  <a:moveTo>
                    <a:pt x="0" y="0"/>
                  </a:moveTo>
                  <a:lnTo>
                    <a:pt x="4803180" y="0"/>
                  </a:lnTo>
                  <a:lnTo>
                    <a:pt x="4803180" y="2258150"/>
                  </a:lnTo>
                  <a:lnTo>
                    <a:pt x="0" y="22581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123825"/>
              <a:ext cx="4803180" cy="23819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486"/>
                </a:lnSpc>
                <a:spcBef>
                  <a:spcPct val="0"/>
                </a:spcBef>
              </a:pPr>
              <a:r>
                <a:rPr lang="en-US" sz="2824" strike="noStrike" u="none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Accurate, reliable data leads to better decisions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5211068" y="3590664"/>
            <a:ext cx="3602385" cy="1968328"/>
            <a:chOff x="0" y="0"/>
            <a:chExt cx="4803180" cy="262443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803180" cy="2624437"/>
            </a:xfrm>
            <a:custGeom>
              <a:avLst/>
              <a:gdLst/>
              <a:ahLst/>
              <a:cxnLst/>
              <a:rect r="r" b="b" t="t" l="l"/>
              <a:pathLst>
                <a:path h="2624437" w="4803180">
                  <a:moveTo>
                    <a:pt x="0" y="0"/>
                  </a:moveTo>
                  <a:lnTo>
                    <a:pt x="4803180" y="0"/>
                  </a:lnTo>
                  <a:lnTo>
                    <a:pt x="4803180" y="2624437"/>
                  </a:lnTo>
                  <a:lnTo>
                    <a:pt x="0" y="26244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4803180" cy="26434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263"/>
                </a:lnSpc>
                <a:spcBef>
                  <a:spcPct val="0"/>
                </a:spcBef>
              </a:pPr>
              <a:r>
                <a:rPr lang="en-US" b="true" sz="3349" strike="noStrike" u="none">
                  <a:solidFill>
                    <a:srgbClr val="1F1E1E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Follow a Structured Workflow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5220592" y="7002712"/>
            <a:ext cx="3602385" cy="2255588"/>
            <a:chOff x="0" y="0"/>
            <a:chExt cx="4803180" cy="300745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803180" cy="3007450"/>
            </a:xfrm>
            <a:custGeom>
              <a:avLst/>
              <a:gdLst/>
              <a:ahLst/>
              <a:cxnLst/>
              <a:rect r="r" b="b" t="t" l="l"/>
              <a:pathLst>
                <a:path h="3007450" w="4803180">
                  <a:moveTo>
                    <a:pt x="0" y="0"/>
                  </a:moveTo>
                  <a:lnTo>
                    <a:pt x="4803180" y="0"/>
                  </a:lnTo>
                  <a:lnTo>
                    <a:pt x="4803180" y="3007450"/>
                  </a:lnTo>
                  <a:lnTo>
                    <a:pt x="0" y="30074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123825"/>
              <a:ext cx="4803180" cy="31312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486"/>
                </a:lnSpc>
                <a:spcBef>
                  <a:spcPct val="0"/>
                </a:spcBef>
              </a:pPr>
              <a:r>
                <a:rPr lang="en-US" sz="2824" strike="noStrike" u="none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Profiling, identifying, strategizing, implementing, verifying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414012" y="3857364"/>
            <a:ext cx="3602385" cy="1434928"/>
            <a:chOff x="0" y="0"/>
            <a:chExt cx="4803180" cy="191323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803180" cy="1913237"/>
            </a:xfrm>
            <a:custGeom>
              <a:avLst/>
              <a:gdLst/>
              <a:ahLst/>
              <a:cxnLst/>
              <a:rect r="r" b="b" t="t" l="l"/>
              <a:pathLst>
                <a:path h="1913237" w="4803180">
                  <a:moveTo>
                    <a:pt x="0" y="0"/>
                  </a:moveTo>
                  <a:lnTo>
                    <a:pt x="4803180" y="0"/>
                  </a:lnTo>
                  <a:lnTo>
                    <a:pt x="4803180" y="1913237"/>
                  </a:lnTo>
                  <a:lnTo>
                    <a:pt x="0" y="19132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19050"/>
              <a:ext cx="4803180" cy="19322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263"/>
                </a:lnSpc>
                <a:spcBef>
                  <a:spcPct val="0"/>
                </a:spcBef>
              </a:pPr>
              <a:r>
                <a:rPr lang="en-US" b="true" sz="3349" strike="noStrike" u="none">
                  <a:solidFill>
                    <a:srgbClr val="1F1E1E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Maintain Transparency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414012" y="7010205"/>
            <a:ext cx="3602385" cy="1131638"/>
            <a:chOff x="0" y="0"/>
            <a:chExt cx="4803180" cy="150885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4803180" cy="1508850"/>
            </a:xfrm>
            <a:custGeom>
              <a:avLst/>
              <a:gdLst/>
              <a:ahLst/>
              <a:cxnLst/>
              <a:rect r="r" b="b" t="t" l="l"/>
              <a:pathLst>
                <a:path h="1508850" w="4803180">
                  <a:moveTo>
                    <a:pt x="0" y="0"/>
                  </a:moveTo>
                  <a:lnTo>
                    <a:pt x="4803180" y="0"/>
                  </a:lnTo>
                  <a:lnTo>
                    <a:pt x="4803180" y="1508850"/>
                  </a:lnTo>
                  <a:lnTo>
                    <a:pt x="0" y="15088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123825"/>
              <a:ext cx="4803180" cy="16326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486"/>
                </a:lnSpc>
                <a:spcBef>
                  <a:spcPct val="0"/>
                </a:spcBef>
              </a:pPr>
              <a:r>
                <a:rPr lang="en-US" sz="2824" strike="noStrike" u="none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Document cleaning steps for auditability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3766006" y="4574827"/>
            <a:ext cx="3602385" cy="1434928"/>
            <a:chOff x="0" y="0"/>
            <a:chExt cx="4803180" cy="1913237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4803180" cy="1913237"/>
            </a:xfrm>
            <a:custGeom>
              <a:avLst/>
              <a:gdLst/>
              <a:ahLst/>
              <a:cxnLst/>
              <a:rect r="r" b="b" t="t" l="l"/>
              <a:pathLst>
                <a:path h="1913237" w="4803180">
                  <a:moveTo>
                    <a:pt x="0" y="0"/>
                  </a:moveTo>
                  <a:lnTo>
                    <a:pt x="4803180" y="0"/>
                  </a:lnTo>
                  <a:lnTo>
                    <a:pt x="4803180" y="1913237"/>
                  </a:lnTo>
                  <a:lnTo>
                    <a:pt x="0" y="19132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4803180" cy="19322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263"/>
                </a:lnSpc>
                <a:spcBef>
                  <a:spcPct val="0"/>
                </a:spcBef>
              </a:pPr>
              <a:r>
                <a:rPr lang="en-US" b="true" sz="3349" strike="noStrike" u="none">
                  <a:solidFill>
                    <a:srgbClr val="1F1E1E"/>
                  </a:solidFill>
                  <a:latin typeface="Alexandria Bold"/>
                  <a:ea typeface="Alexandria Bold"/>
                  <a:cs typeface="Alexandria Bold"/>
                  <a:sym typeface="Alexandria Bold"/>
                </a:rPr>
                <a:t>Continuously Monitor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3766006" y="7010205"/>
            <a:ext cx="3602385" cy="1131638"/>
            <a:chOff x="0" y="0"/>
            <a:chExt cx="4803180" cy="150885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4803180" cy="1508850"/>
            </a:xfrm>
            <a:custGeom>
              <a:avLst/>
              <a:gdLst/>
              <a:ahLst/>
              <a:cxnLst/>
              <a:rect r="r" b="b" t="t" l="l"/>
              <a:pathLst>
                <a:path h="1508850" w="4803180">
                  <a:moveTo>
                    <a:pt x="0" y="0"/>
                  </a:moveTo>
                  <a:lnTo>
                    <a:pt x="4803180" y="0"/>
                  </a:lnTo>
                  <a:lnTo>
                    <a:pt x="4803180" y="1508850"/>
                  </a:lnTo>
                  <a:lnTo>
                    <a:pt x="0" y="15088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-123825"/>
              <a:ext cx="4803180" cy="16326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0" indent="0" lvl="0">
                <a:lnSpc>
                  <a:spcPts val="4486"/>
                </a:lnSpc>
                <a:spcBef>
                  <a:spcPct val="0"/>
                </a:spcBef>
              </a:pPr>
              <a:r>
                <a:rPr lang="en-US" sz="2824" strike="noStrike" u="none">
                  <a:solidFill>
                    <a:srgbClr val="3B3535"/>
                  </a:solidFill>
                  <a:latin typeface="Arimo"/>
                  <a:ea typeface="Arimo"/>
                  <a:cs typeface="Arimo"/>
                  <a:sym typeface="Arimo"/>
                </a:rPr>
                <a:t>Keep data quality high over time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DAGnCuaCBBs</dc:identifier>
  <dcterms:modified xsi:type="dcterms:W3CDTF">2011-08-01T06:04:30Z</dcterms:modified>
  <cp:revision>1</cp:revision>
  <dc:title>Data cleaning ensures datasets are error-free and consistent. It improves analysis accuracy and delivers trustworthy insights</dc:title>
</cp:coreProperties>
</file>

<file path=docProps/thumbnail.jpeg>
</file>